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51" r:id="rId1"/>
  </p:sldMasterIdLst>
  <p:notesMasterIdLst>
    <p:notesMasterId r:id="rId2"/>
  </p:notesMasterIdLst>
  <p:sldIdLst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FFFFFF"/>
    <a:srgbClr val="005CA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8885"/>
    <p:restoredTop sz="86431"/>
  </p:normalViewPr>
  <p:slideViewPr>
    <p:cSldViewPr snapToGrid="0" snapToObjects="1">
      <p:cViewPr varScale="1">
        <p:scale>
          <a:sx n="71" d="100"/>
          <a:sy n="71" d="100"/>
        </p:scale>
        <p:origin x="1416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 snapToGrid="0" snapToObjects="1">
      <p:cViewPr varScale="1">
        <p:scale>
          <a:sx n="122" d="100"/>
          <a:sy n="122" d="100"/>
        </p:scale>
        <p:origin x="3864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tableStyles" Target="tableStyle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kumimoji="1" lang="zh-CN"/>
          </a:p>
        </p:txBody>
      </p:sp>
      <p:sp>
        <p:nvSpPr>
          <p:cNvPr id="1048736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D7C650A0-16DE-8C4C-BB6E-43BADECC8720}" type="datetimeFigureOut">
              <a:rPr altLang="en-US" kumimoji="1" lang="zh-CN" smtClean="0"/>
              <a:t>2022/5/13</a:t>
            </a:fld>
            <a:endParaRPr altLang="en-US" kumimoji="1" lang="zh-CN"/>
          </a:p>
        </p:txBody>
      </p:sp>
      <p:sp>
        <p:nvSpPr>
          <p:cNvPr id="1048737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738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r>
              <a:rPr altLang="en-US" kumimoji="1" lang="zh-CN"/>
              <a:t>编辑母版文本样式
第二级
第三级
第四级
第五级</a:t>
            </a:r>
          </a:p>
        </p:txBody>
      </p:sp>
      <p:sp>
        <p:nvSpPr>
          <p:cNvPr id="1048739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kumimoji="1" lang="zh-CN"/>
          </a:p>
        </p:txBody>
      </p:sp>
      <p:sp>
        <p:nvSpPr>
          <p:cNvPr id="1048740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3E767D53-2543-E847-9D7A-2713224CDE23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  <p:sp>
        <p:nvSpPr>
          <p:cNvPr id="104858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1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左图是划分窗口和滑动窗口的示意图，通过实验确定窗口大小是</a:t>
            </a:r>
            <a:r>
              <a:rPr altLang="zh-CN" dirty="0" kumimoji="1" lang="en-US"/>
              <a:t>6</a:t>
            </a:r>
            <a:r>
              <a:rPr altLang="en-US" dirty="0" kumimoji="1" lang="zh-CN"/>
              <a:t>，然后滑动步长是</a:t>
            </a:r>
            <a:r>
              <a:rPr altLang="zh-CN" dirty="0" kumimoji="1" lang="en-US"/>
              <a:t>3</a:t>
            </a:r>
            <a:r>
              <a:rPr altLang="en-US" dirty="0" kumimoji="1" lang="zh-CN"/>
              <a:t>的时候效果比较好。但其实通过表就可以知道窗口大小是</a:t>
            </a:r>
            <a:r>
              <a:rPr altLang="zh-CN" dirty="0" kumimoji="1" lang="en-US"/>
              <a:t>12</a:t>
            </a:r>
            <a:r>
              <a:rPr altLang="en-US" dirty="0" kumimoji="1" lang="zh-CN"/>
              <a:t>，滑动步长是</a:t>
            </a:r>
            <a:r>
              <a:rPr altLang="zh-CN" dirty="0" kumimoji="1" lang="en-US"/>
              <a:t>0</a:t>
            </a:r>
            <a:r>
              <a:rPr altLang="en-US" dirty="0" kumimoji="1" lang="zh-CN"/>
              <a:t>的时候其实就相当于是普通</a:t>
            </a:r>
            <a:r>
              <a:rPr altLang="zh-CN" dirty="0" kumimoji="1" lang="en-US"/>
              <a:t>MSA</a:t>
            </a:r>
            <a:r>
              <a:rPr altLang="en-US" dirty="0" kumimoji="1" lang="zh-CN"/>
              <a:t>，效果也很好；中间这张表是去掉预融合的效果，预融合带来的也只是微弱的提升。但在编码器层的数量上就有了很大的差异，层多起来以后效果有了明显提升，之前的一些工作根本没有这个</a:t>
            </a:r>
            <a:r>
              <a:rPr altLang="zh-CN" dirty="0" kumimoji="1" lang="en-US"/>
              <a:t>encoder</a:t>
            </a:r>
            <a:r>
              <a:rPr altLang="en-US" dirty="0" kumimoji="1" lang="zh-CN"/>
              <a:t>层，直接将</a:t>
            </a:r>
            <a:r>
              <a:rPr altLang="zh-CN" dirty="0" kumimoji="1" lang="en-US"/>
              <a:t>Vit</a:t>
            </a:r>
            <a:r>
              <a:rPr altLang="en-US" dirty="0" kumimoji="1" lang="zh-CN"/>
              <a:t>得到的</a:t>
            </a:r>
            <a:r>
              <a:rPr altLang="zh-CN" dirty="0" kumimoji="1" lang="en-US"/>
              <a:t>feature</a:t>
            </a:r>
            <a:r>
              <a:rPr altLang="en-US" dirty="0" kumimoji="1" lang="zh-CN"/>
              <a:t>进行</a:t>
            </a:r>
            <a:r>
              <a:rPr altLang="zh-CN" dirty="0" kumimoji="1" lang="en-US"/>
              <a:t>cross-MSA, </a:t>
            </a:r>
            <a:r>
              <a:rPr altLang="en-US" dirty="0" kumimoji="1" lang="zh-CN"/>
              <a:t>可能是这里导致模型效果比较差。</a:t>
            </a:r>
            <a:endParaRPr altLang="zh-CN" dirty="0" kumimoji="1" lang="en-US"/>
          </a:p>
        </p:txBody>
      </p:sp>
      <p:sp>
        <p:nvSpPr>
          <p:cNvPr id="104865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10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kumimoji="1" lang="zh-CN"/>
              <a:t>这个表是对于各种之前的</a:t>
            </a:r>
            <a:r>
              <a:rPr altLang="zh-CN" dirty="0" kumimoji="1" lang="en-US"/>
              <a:t>SOTA</a:t>
            </a:r>
            <a:r>
              <a:rPr altLang="en-US" dirty="0" kumimoji="1" lang="zh-CN"/>
              <a:t>模型进行视觉</a:t>
            </a:r>
            <a:r>
              <a:rPr altLang="zh-CN" dirty="0" kumimoji="1" lang="en-US"/>
              <a:t>backbone</a:t>
            </a:r>
            <a:r>
              <a:rPr altLang="en-US" dirty="0" kumimoji="1" lang="zh-CN"/>
              <a:t>的替换，这里的</a:t>
            </a:r>
            <a:r>
              <a:rPr altLang="zh-CN" dirty="0" kumimoji="1" lang="en-US"/>
              <a:t>resnext101</a:t>
            </a:r>
            <a:r>
              <a:rPr altLang="en-US" dirty="0" kumimoji="1" lang="zh-CN"/>
              <a:t>就是上一篇论文的方法得到的网格特征，可以看出</a:t>
            </a:r>
            <a:r>
              <a:rPr altLang="zh-CN" dirty="0" kumimoji="1" lang="en-US"/>
              <a:t>grid feats</a:t>
            </a:r>
            <a:r>
              <a:rPr altLang="en-US" dirty="0" kumimoji="1" lang="zh-CN"/>
              <a:t>取得了较好的性能，而且即使在标准的</a:t>
            </a:r>
            <a:r>
              <a:rPr altLang="zh-CN" dirty="0" kumimoji="1" lang="en-US"/>
              <a:t>transformer</a:t>
            </a:r>
            <a:r>
              <a:rPr altLang="en-US" dirty="0" kumimoji="1" lang="zh-CN"/>
              <a:t>模型中</a:t>
            </a:r>
            <a:r>
              <a:rPr altLang="zh-CN" dirty="0" kumimoji="1" lang="en-US" err="1"/>
              <a:t>swin</a:t>
            </a:r>
            <a:r>
              <a:rPr altLang="zh-CN" dirty="0" kumimoji="1" lang="en-US"/>
              <a:t> transformer</a:t>
            </a:r>
            <a:r>
              <a:rPr altLang="en-US" dirty="0" kumimoji="1" lang="zh-CN"/>
              <a:t>也能达到一个超过之前</a:t>
            </a:r>
            <a:r>
              <a:rPr altLang="zh-CN" dirty="0" kumimoji="1" lang="en-US"/>
              <a:t>SOTA</a:t>
            </a:r>
            <a:r>
              <a:rPr altLang="en-US" dirty="0" kumimoji="1" lang="zh-CN"/>
              <a:t>的效果，可能</a:t>
            </a:r>
            <a:r>
              <a:rPr altLang="zh-CN" dirty="0" kumimoji="1" lang="en-US" err="1"/>
              <a:t>swin</a:t>
            </a:r>
            <a:r>
              <a:rPr altLang="zh-CN" dirty="0" kumimoji="1" lang="en-US"/>
              <a:t> transformer</a:t>
            </a:r>
            <a:r>
              <a:rPr altLang="en-US" dirty="0" kumimoji="1" lang="zh-CN"/>
              <a:t>比较适合</a:t>
            </a:r>
            <a:r>
              <a:rPr altLang="zh-CN" dirty="0" kumimoji="1" lang="en-US"/>
              <a:t>image caption</a:t>
            </a:r>
            <a:r>
              <a:rPr altLang="en-US" dirty="0" kumimoji="1" lang="zh-CN"/>
              <a:t>这个任务吧。</a:t>
            </a:r>
          </a:p>
        </p:txBody>
      </p:sp>
      <p:sp>
        <p:nvSpPr>
          <p:cNvPr id="104865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11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lang="zh-CN"/>
              <a:t>这篇文章的动机是之前的模型均是在</a:t>
            </a:r>
            <a:r>
              <a:rPr altLang="zh-CN" dirty="0" lang="en-US"/>
              <a:t>COCO</a:t>
            </a:r>
            <a:r>
              <a:rPr altLang="en-US" dirty="0" lang="zh-CN"/>
              <a:t>数据集进行训练，缺乏视觉概念，泛化能力弱，所以在</a:t>
            </a:r>
            <a:r>
              <a:rPr altLang="zh-CN" dirty="0" lang="en-US"/>
              <a:t>wild image</a:t>
            </a:r>
            <a:r>
              <a:rPr altLang="en-US" dirty="0" lang="zh-CN"/>
              <a:t>情景表现差。先前为了解决这个问题已经提出了</a:t>
            </a:r>
            <a:r>
              <a:rPr altLang="zh-CN" dirty="0" lang="en-US"/>
              <a:t>novel image caption</a:t>
            </a:r>
            <a:r>
              <a:rPr altLang="en-US" dirty="0" lang="zh-CN"/>
              <a:t>任务，做法是生成句子模板，然后向模板中添加检测到的视觉概念。这篇文章认为这种模板法缺乏对图像和文本之间关系的探索。另外现存的</a:t>
            </a:r>
            <a:r>
              <a:rPr altLang="zh-CN" dirty="0" lang="en-US"/>
              <a:t>VLP</a:t>
            </a:r>
            <a:r>
              <a:rPr altLang="en-US" dirty="0" lang="zh-CN"/>
              <a:t>模型均使用</a:t>
            </a:r>
            <a:r>
              <a:rPr altLang="zh-CN" dirty="0" lang="en-US"/>
              <a:t>image-caption pair</a:t>
            </a:r>
            <a:r>
              <a:rPr altLang="en-US" dirty="0" lang="zh-CN"/>
              <a:t>，数据来源受限</a:t>
            </a:r>
          </a:p>
        </p:txBody>
      </p:sp>
      <p:sp>
        <p:nvSpPr>
          <p:cNvPr id="104866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12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lang="zh-CN"/>
              <a:t>这篇文章先利用图像标签对训练了一个视觉词汇表，就是一个联合嵌入空间，在这个空间中图像的区域特征和语义相近的tag被映射成彼此距离比较近的向量。这个空间被预训练好以后我们可以使用image-caption pair来微调模型。这样一来，虽然微调时只覆盖了视觉词汇表的一个小子集，但通过这个嵌入空间模型可以泛化至其他的相似情景，从而实现新物体描述。同时由于预训练阶段不依赖image-caption pair，因此可利用的数据来源大大增加。</a:t>
            </a:r>
            <a:endParaRPr altLang="en-US" dirty="0" lang="zh-CN"/>
          </a:p>
        </p:txBody>
      </p:sp>
      <p:sp>
        <p:nvSpPr>
          <p:cNvPr id="104867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13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zh-CN" dirty="0" kumimoji="1" lang="en-US"/>
              <a:t>这篇文章的训练分为预训练和微调两个阶段，和bert很像，具体来说，在预训练阶段，训练集是图像和Image level的标签对，首先是利用在VG数据集上训练的 Faster R-CNN detector提取图像的region feature，然后将tag token化，像bert中那样mask token，一起输入到多层的transformer中，预测mask掉的token，多层transformer的架构也与bert相同。这里由于tag是无序的，所以当同时预测多个token时需要确定一个对应关系，文中这里运用了匈牙利算法得到
在微调阶段训练集是由caption、tags、region feature产生的三元组，mask掉caption中的一些token，为了保证caption时的有序性，这里进行了单向的掩码，使mask后面的单词不会对mask的预测造成影响。
在inference阶段也需要和预训练中一样的方法获得region feature和tags，然后按照时间步一个单词一个单词地生成caption</a:t>
            </a:r>
            <a:endParaRPr altLang="zh-CN" dirty="0" kumimoji="1" lang="en-US"/>
          </a:p>
        </p:txBody>
      </p:sp>
      <p:sp>
        <p:nvSpPr>
          <p:cNvPr id="104867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14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看一下它的结果，他最后在</a:t>
            </a:r>
            <a:r>
              <a:rPr altLang="zh-CN" dirty="0" kumimoji="1" lang="en-US" err="1"/>
              <a:t>nocaps</a:t>
            </a:r>
            <a:r>
              <a:rPr altLang="en-US" dirty="0" kumimoji="1" lang="zh-CN"/>
              <a:t>数据集上这些最好的效果不是他的就是人类的，并且在一些标准上超过了人类，在</a:t>
            </a:r>
            <a:r>
              <a:rPr altLang="zh-CN" dirty="0" kumimoji="1" lang="en-US"/>
              <a:t>COCO</a:t>
            </a:r>
            <a:r>
              <a:rPr altLang="en-US" dirty="0" kumimoji="1" lang="zh-CN"/>
              <a:t>数据集上进行消融实验，他是利用</a:t>
            </a:r>
            <a:r>
              <a:rPr altLang="zh-CN" dirty="0" kumimoji="1" lang="en-US" err="1"/>
              <a:t>oscar</a:t>
            </a:r>
            <a:r>
              <a:rPr altLang="en-US" dirty="0" kumimoji="1" lang="zh-CN"/>
              <a:t>这个模型进行对比的，</a:t>
            </a:r>
            <a:r>
              <a:rPr altLang="zh-CN" dirty="0" kumimoji="1" lang="en-US"/>
              <a:t>object</a:t>
            </a:r>
            <a:r>
              <a:rPr altLang="en-US" dirty="0" kumimoji="1" lang="zh-CN"/>
              <a:t>信息的加入，对</a:t>
            </a:r>
            <a:r>
              <a:rPr altLang="zh-CN" dirty="0" kumimoji="1" lang="en-US"/>
              <a:t>general image caption</a:t>
            </a:r>
            <a:r>
              <a:rPr altLang="en-US" dirty="0" kumimoji="1" lang="zh-CN"/>
              <a:t>也很有好处。另外如表</a:t>
            </a:r>
            <a:r>
              <a:rPr altLang="zh-CN" dirty="0" kumimoji="1" lang="en-US"/>
              <a:t>3</a:t>
            </a:r>
            <a:r>
              <a:rPr altLang="en-US" dirty="0" kumimoji="1" lang="zh-CN"/>
              <a:t>所示，尤其在新物体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这个任务上，大量的</a:t>
            </a:r>
            <a:r>
              <a:rPr altLang="zh-CN" dirty="0" kumimoji="1" lang="en-US"/>
              <a:t>object</a:t>
            </a:r>
            <a:r>
              <a:rPr altLang="en-US" dirty="0" kumimoji="1" lang="zh-CN"/>
              <a:t>信息的注入，得到的提升最为明显。</a:t>
            </a:r>
          </a:p>
        </p:txBody>
      </p:sp>
      <p:sp>
        <p:nvSpPr>
          <p:cNvPr id="104868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15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最后本文做了一些可视化，他将多层</a:t>
            </a:r>
            <a:r>
              <a:rPr altLang="zh-CN" dirty="0" kumimoji="1" lang="en-US"/>
              <a:t>transformer</a:t>
            </a:r>
            <a:r>
              <a:rPr altLang="en-US" dirty="0" kumimoji="1" lang="zh-CN"/>
              <a:t>的最后一层输出拿出来进行了余弦相似度的计算，然后在中间这些图中标识了出来，红色的词和图中框出的一些图像区域相似度最高，而且进行降维可视化以后，右边这两张图用区域图片表示区域特征，有颜色的</a:t>
            </a:r>
            <a:r>
              <a:rPr altLang="zh-CN" dirty="0" kumimoji="1" lang="en-US"/>
              <a:t>×</a:t>
            </a:r>
            <a:r>
              <a:rPr altLang="en-US" dirty="0" kumimoji="1" lang="zh-CN"/>
              <a:t>是单词，可以看出起到了将图像特征和标签特征嵌入到一个联合空间的作用。</a:t>
            </a:r>
          </a:p>
        </p:txBody>
      </p:sp>
      <p:sp>
        <p:nvSpPr>
          <p:cNvPr id="104869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16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虽然</a:t>
            </a:r>
            <a:r>
              <a:rPr altLang="zh-CN" dirty="0" kumimoji="1" lang="en-US"/>
              <a:t>grid-feats</a:t>
            </a:r>
            <a:r>
              <a:rPr altLang="en-US" dirty="0" kumimoji="1" lang="zh-CN"/>
              <a:t>取得了又快又好的效果，但不可否认的是像今天第一篇论文说的那样，检测出来的对象标签对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是很有帮助的，尤其是新物体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。为了获得更丰富的语义信息，下面这篇论文提出了一种概念</a:t>
            </a:r>
            <a:r>
              <a:rPr altLang="zh-CN" dirty="0" kumimoji="1" lang="en-US"/>
              <a:t>token</a:t>
            </a:r>
            <a:r>
              <a:rPr altLang="en-US" dirty="0" kumimoji="1" lang="zh-CN"/>
              <a:t>网络，用来提取概念标签，速度比较快也比较好。这是模型的基本架构，利用了</a:t>
            </a:r>
            <a:r>
              <a:rPr altLang="zh-CN" dirty="0" kumimoji="1" lang="en-US"/>
              <a:t>12</a:t>
            </a:r>
            <a:r>
              <a:rPr altLang="en-US" dirty="0" kumimoji="1" lang="zh-CN"/>
              <a:t>层的</a:t>
            </a:r>
            <a:r>
              <a:rPr altLang="zh-CN" dirty="0" kumimoji="1" lang="en-US" err="1"/>
              <a:t>ViT</a:t>
            </a:r>
            <a:r>
              <a:rPr altLang="en-US" dirty="0" kumimoji="1" lang="zh-CN"/>
              <a:t>来提取图像的网格特征，并将</a:t>
            </a:r>
            <a:r>
              <a:rPr altLang="zh-CN" dirty="0" kumimoji="1" lang="en-US"/>
              <a:t>Vit</a:t>
            </a:r>
            <a:r>
              <a:rPr altLang="en-US" dirty="0" kumimoji="1" lang="zh-CN"/>
              <a:t>分割了一下，前</a:t>
            </a:r>
            <a:r>
              <a:rPr altLang="zh-CN" dirty="0" kumimoji="1" lang="en-US"/>
              <a:t>8</a:t>
            </a:r>
            <a:r>
              <a:rPr altLang="en-US" dirty="0" kumimoji="1" lang="zh-CN"/>
              <a:t>层不动，后</a:t>
            </a:r>
            <a:r>
              <a:rPr altLang="zh-CN" dirty="0" kumimoji="1" lang="en-US"/>
              <a:t>4</a:t>
            </a:r>
            <a:r>
              <a:rPr altLang="en-US" dirty="0" kumimoji="1" lang="zh-CN"/>
              <a:t>层出现了两个分支，两个分支的模型结构参数是相同的，一个分支继续编码生成最终的</a:t>
            </a:r>
            <a:r>
              <a:rPr altLang="zh-CN" dirty="0" kumimoji="1" lang="en-US"/>
              <a:t>grid feats</a:t>
            </a:r>
            <a:r>
              <a:rPr altLang="en-US" dirty="0" kumimoji="1" lang="zh-CN"/>
              <a:t>，一个分支就是本文新提出的概念</a:t>
            </a:r>
            <a:r>
              <a:rPr altLang="zh-CN" dirty="0" kumimoji="1" lang="en-US"/>
              <a:t>token</a:t>
            </a:r>
            <a:r>
              <a:rPr altLang="en-US" dirty="0" kumimoji="1" lang="zh-CN"/>
              <a:t>网络。它的输入是中间图像特征，输出是经过</a:t>
            </a:r>
            <a:r>
              <a:rPr altLang="zh-CN" dirty="0" kumimoji="1" lang="en-US" err="1"/>
              <a:t>softmax</a:t>
            </a:r>
            <a:r>
              <a:rPr altLang="en-US" dirty="0" kumimoji="1" lang="zh-CN"/>
              <a:t>打分最高的</a:t>
            </a:r>
            <a:r>
              <a:rPr altLang="zh-CN" dirty="0" kumimoji="1" lang="en-US"/>
              <a:t>K</a:t>
            </a:r>
            <a:r>
              <a:rPr altLang="en-US" dirty="0" kumimoji="1" lang="zh-CN"/>
              <a:t>个概念</a:t>
            </a:r>
            <a:r>
              <a:rPr altLang="zh-CN" dirty="0" kumimoji="1" lang="en-US"/>
              <a:t>token</a:t>
            </a:r>
            <a:r>
              <a:rPr altLang="en-US" dirty="0" kumimoji="1" lang="zh-CN"/>
              <a:t>。</a:t>
            </a:r>
            <a:endParaRPr altLang="zh-CN" dirty="0" kumimoji="1" lang="en-US"/>
          </a:p>
          <a:p>
            <a:r>
              <a:rPr altLang="en-US" dirty="0" kumimoji="1" lang="zh-CN"/>
              <a:t>整个模型的训练分为两个阶段，要先训练这个概念</a:t>
            </a:r>
            <a:r>
              <a:rPr altLang="zh-CN" dirty="0" kumimoji="1" lang="en-US"/>
              <a:t>token</a:t>
            </a:r>
            <a:r>
              <a:rPr altLang="en-US" dirty="0" kumimoji="1" lang="zh-CN"/>
              <a:t>模型，使其具备一定的预测概念</a:t>
            </a:r>
            <a:r>
              <a:rPr altLang="zh-CN" dirty="0" kumimoji="1" lang="en-US"/>
              <a:t>token</a:t>
            </a:r>
            <a:r>
              <a:rPr altLang="en-US" dirty="0" kumimoji="1" lang="zh-CN"/>
              <a:t>的能力，不然较差的预测导致的噪声会大大影响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的生成，使训练变得困难。在训练概念</a:t>
            </a:r>
            <a:r>
              <a:rPr altLang="zh-CN" dirty="0" kumimoji="1" lang="en-US"/>
              <a:t>token</a:t>
            </a:r>
            <a:r>
              <a:rPr altLang="en-US" dirty="0" kumimoji="1" lang="zh-CN"/>
              <a:t>网络时，对数据集中的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提取名词或者形容词作为图像的伪标签，词汇表可以与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共用一个。因此</a:t>
            </a:r>
            <a:r>
              <a:rPr altLang="zh-CN" dirty="0" kumimoji="1" lang="en-US"/>
              <a:t>CTN</a:t>
            </a:r>
            <a:r>
              <a:rPr altLang="en-US" dirty="0" kumimoji="1" lang="zh-CN"/>
              <a:t>要完成的任务就变成了一个多标签分类任务。但是这些伪标签集中一些概念出现的频率比其他的高的多，呈现长尾分布，所以这里使用了简化的</a:t>
            </a:r>
            <a:r>
              <a:rPr altLang="zh-CN" dirty="0" kumimoji="1" lang="en-US"/>
              <a:t>focal loss</a:t>
            </a:r>
            <a:r>
              <a:rPr altLang="en-US" dirty="0" kumimoji="1" lang="zh-CN"/>
              <a:t>。文章中进行了统计，</a:t>
            </a:r>
            <a:r>
              <a:rPr altLang="zh-CN" dirty="0" kumimoji="1" lang="en-US"/>
              <a:t>person tree</a:t>
            </a:r>
            <a:r>
              <a:rPr altLang="en-US" dirty="0" kumimoji="1" lang="zh-CN"/>
              <a:t>这些词出现的频率明显高于其他词，这就导致多标签分类时正例比较少而负例占比很大，就可以将</a:t>
            </a:r>
            <a:r>
              <a:rPr altLang="zh-CN" dirty="0" kumimoji="1" lang="en-US"/>
              <a:t>focal loss </a:t>
            </a:r>
            <a:r>
              <a:rPr altLang="en-US" dirty="0" kumimoji="1" lang="zh-CN"/>
              <a:t>中的</a:t>
            </a:r>
            <a:r>
              <a:rPr altLang="zh-CN" dirty="0" kumimoji="1" lang="en-US"/>
              <a:t>r+</a:t>
            </a:r>
            <a:r>
              <a:rPr altLang="en-US" dirty="0" kumimoji="1" lang="zh-CN"/>
              <a:t>设置的小于</a:t>
            </a:r>
            <a:r>
              <a:rPr altLang="zh-CN" dirty="0" kumimoji="1" lang="en-US"/>
              <a:t>r-</a:t>
            </a:r>
            <a:r>
              <a:rPr altLang="en-US" dirty="0" kumimoji="1" lang="zh-CN"/>
              <a:t>，使正例在</a:t>
            </a:r>
            <a:r>
              <a:rPr altLang="zh-CN" dirty="0" kumimoji="1" lang="en-US"/>
              <a:t>loss</a:t>
            </a:r>
            <a:r>
              <a:rPr altLang="en-US" dirty="0" kumimoji="1" lang="zh-CN"/>
              <a:t>中的占比更大，同时由于底数是</a:t>
            </a:r>
            <a:r>
              <a:rPr altLang="zh-CN" dirty="0" kumimoji="1" lang="en-US"/>
              <a:t>1-pk</a:t>
            </a:r>
            <a:r>
              <a:rPr altLang="en-US" dirty="0" kumimoji="1" lang="zh-CN"/>
              <a:t>，还可以更加关注难分正例，但这里经过了简化试验后设置为</a:t>
            </a:r>
            <a:r>
              <a:rPr altLang="zh-CN" dirty="0" kumimoji="1" lang="en-US"/>
              <a:t>r+</a:t>
            </a:r>
            <a:r>
              <a:rPr altLang="en-US" dirty="0" kumimoji="1" lang="zh-CN"/>
              <a:t>为</a:t>
            </a:r>
            <a:r>
              <a:rPr altLang="zh-CN" dirty="0" kumimoji="1" lang="en-US"/>
              <a:t>0</a:t>
            </a:r>
            <a:r>
              <a:rPr altLang="en-US" dirty="0" kumimoji="1" lang="zh-CN"/>
              <a:t>， </a:t>
            </a:r>
            <a:r>
              <a:rPr altLang="zh-CN" dirty="0" kumimoji="1" lang="en-US"/>
              <a:t>r-</a:t>
            </a:r>
            <a:r>
              <a:rPr altLang="en-US" dirty="0" kumimoji="1" lang="zh-CN"/>
              <a:t>为</a:t>
            </a:r>
            <a:r>
              <a:rPr altLang="zh-CN" dirty="0" kumimoji="1" lang="en-US"/>
              <a:t>1</a:t>
            </a:r>
          </a:p>
        </p:txBody>
      </p:sp>
      <p:sp>
        <p:nvSpPr>
          <p:cNvPr id="104870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17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kumimoji="1" lang="zh-CN"/>
              <a:t>这是后续的</a:t>
            </a:r>
            <a:r>
              <a:rPr altLang="zh-CN" dirty="0" kumimoji="1" lang="en-US"/>
              <a:t>decoder</a:t>
            </a:r>
            <a:r>
              <a:rPr altLang="en-US" dirty="0" kumimoji="1" lang="zh-CN"/>
              <a:t>部分，由</a:t>
            </a:r>
            <a:r>
              <a:rPr altLang="zh-CN" dirty="0" kumimoji="1" lang="en-US"/>
              <a:t>CTN</a:t>
            </a:r>
            <a:r>
              <a:rPr altLang="en-US" dirty="0" kumimoji="1" lang="zh-CN"/>
              <a:t>生成的概念</a:t>
            </a:r>
            <a:r>
              <a:rPr altLang="zh-CN" dirty="0" kumimoji="1" lang="en-US"/>
              <a:t>token</a:t>
            </a:r>
            <a:r>
              <a:rPr altLang="en-US" dirty="0" kumimoji="1" lang="zh-CN"/>
              <a:t>进行</a:t>
            </a:r>
            <a:r>
              <a:rPr altLang="zh-CN" dirty="0" kumimoji="1" lang="en-US"/>
              <a:t>embedding</a:t>
            </a:r>
            <a:r>
              <a:rPr altLang="en-US" dirty="0" kumimoji="1" lang="zh-CN"/>
              <a:t>成为一个向量，与</a:t>
            </a:r>
            <a:r>
              <a:rPr altLang="zh-CN" dirty="0" kumimoji="1" lang="en-US"/>
              <a:t>grid-feats</a:t>
            </a:r>
            <a:r>
              <a:rPr altLang="en-US" dirty="0" kumimoji="1" lang="zh-CN"/>
              <a:t>、</a:t>
            </a:r>
            <a:r>
              <a:rPr altLang="zh-CN" dirty="0" kumimoji="1" lang="en-US"/>
              <a:t>caption embedding</a:t>
            </a:r>
            <a:r>
              <a:rPr altLang="en-US" dirty="0" kumimoji="1" lang="zh-CN"/>
              <a:t>向量进行拼接，其中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要进行</a:t>
            </a:r>
            <a:r>
              <a:rPr altLang="zh-CN" dirty="0" kumimoji="1" lang="en-US"/>
              <a:t>mask</a:t>
            </a:r>
            <a:r>
              <a:rPr altLang="en-US" dirty="0" kumimoji="1" lang="zh-CN"/>
              <a:t>，和前面一样，这里在预测</a:t>
            </a:r>
            <a:r>
              <a:rPr altLang="zh-CN" dirty="0" kumimoji="1" lang="en-US"/>
              <a:t>t</a:t>
            </a:r>
            <a:r>
              <a:rPr altLang="en-US" dirty="0" kumimoji="1" lang="zh-CN"/>
              <a:t>时刻</a:t>
            </a:r>
            <a:r>
              <a:rPr altLang="zh-CN" dirty="0" kumimoji="1" lang="en-US"/>
              <a:t>mask</a:t>
            </a:r>
            <a:r>
              <a:rPr altLang="en-US" dirty="0" kumimoji="1" lang="zh-CN"/>
              <a:t>的</a:t>
            </a:r>
            <a:r>
              <a:rPr altLang="zh-CN" dirty="0" kumimoji="1" lang="en-US"/>
              <a:t>token</a:t>
            </a:r>
            <a:r>
              <a:rPr altLang="en-US" dirty="0" kumimoji="1" lang="zh-CN"/>
              <a:t>时，也只考虑</a:t>
            </a:r>
            <a:r>
              <a:rPr altLang="zh-CN" dirty="0" kumimoji="1" lang="en-US"/>
              <a:t>t</a:t>
            </a:r>
            <a:r>
              <a:rPr altLang="en-US" dirty="0" kumimoji="1" lang="zh-CN"/>
              <a:t>时刻前的单词，使用的损失是交叉熵损失。</a:t>
            </a:r>
            <a:endParaRPr altLang="zh-CN" dirty="0" kumimoji="1" lang="en-US"/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kumimoji="1" lang="zh-CN"/>
              <a:t>另外最近的一些工作发现使用了知识蒸馏的</a:t>
            </a:r>
            <a:r>
              <a:rPr altLang="zh-CN" dirty="0" kumimoji="1" lang="en-US"/>
              <a:t>VL</a:t>
            </a:r>
            <a:r>
              <a:rPr altLang="en-US" dirty="0" kumimoji="1" lang="zh-CN"/>
              <a:t>模型效果比直接使用预训练模型效果要好，所以这里也使用了知识蒸馏，文中使用了训练好的</a:t>
            </a:r>
            <a:r>
              <a:rPr altLang="zh-CN" dirty="0" kumimoji="1" lang="en-US" err="1"/>
              <a:t>VinVL</a:t>
            </a:r>
            <a:r>
              <a:rPr altLang="en-US" dirty="0" kumimoji="1" lang="zh-CN"/>
              <a:t>作为</a:t>
            </a:r>
            <a:r>
              <a:rPr altLang="zh-CN" dirty="0" kumimoji="1" lang="en-US"/>
              <a:t>teacher model</a:t>
            </a:r>
            <a:r>
              <a:rPr altLang="en-US" dirty="0" kumimoji="1" lang="zh-CN"/>
              <a:t>，使二者预测相同的</a:t>
            </a:r>
            <a:r>
              <a:rPr altLang="zh-CN" dirty="0" kumimoji="1" lang="en-US"/>
              <a:t>caption token</a:t>
            </a:r>
            <a:r>
              <a:rPr altLang="en-US" dirty="0" kumimoji="1" lang="zh-CN"/>
              <a:t>时的概率分布保持一致，因此损失函数选择了</a:t>
            </a:r>
            <a:r>
              <a:rPr altLang="zh-CN" dirty="0" kumimoji="1" lang="en-US"/>
              <a:t>KL</a:t>
            </a:r>
            <a:r>
              <a:rPr altLang="en-US" dirty="0" kumimoji="1" lang="zh-CN"/>
              <a:t>散度。最终在训练整个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模型时，将三种</a:t>
            </a:r>
            <a:r>
              <a:rPr altLang="zh-CN" dirty="0" kumimoji="1" lang="en-US"/>
              <a:t>Loss</a:t>
            </a:r>
            <a:r>
              <a:rPr altLang="en-US" dirty="0" kumimoji="1" lang="zh-CN"/>
              <a:t>相加</a:t>
            </a:r>
          </a:p>
        </p:txBody>
      </p:sp>
      <p:sp>
        <p:nvSpPr>
          <p:cNvPr id="104871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18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kumimoji="1" lang="zh-CN"/>
              <a:t>最后这里是效果，左面是在</a:t>
            </a:r>
            <a:r>
              <a:rPr altLang="zh-CN" dirty="0" kumimoji="1" lang="en-US"/>
              <a:t>COCO</a:t>
            </a:r>
            <a:r>
              <a:rPr altLang="en-US" dirty="0" kumimoji="1" lang="zh-CN"/>
              <a:t>数据集上的测试效果，可以看到比大多数基于检测器的模型效果都要好，只相对于</a:t>
            </a:r>
            <a:r>
              <a:rPr altLang="zh-CN" dirty="0" kumimoji="1" lang="en-US" err="1"/>
              <a:t>VinVL</a:t>
            </a:r>
            <a:r>
              <a:rPr altLang="en-US" dirty="0" kumimoji="1" lang="zh-CN"/>
              <a:t>差了一点。右面是消融实验的结果，对比的是不同来源的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，最基础的</a:t>
            </a:r>
            <a:r>
              <a:rPr altLang="zh-CN" dirty="0" kumimoji="1" lang="en-US"/>
              <a:t>baseline</a:t>
            </a:r>
            <a:r>
              <a:rPr altLang="en-US" dirty="0" kumimoji="1" lang="zh-CN"/>
              <a:t>是不添加概念</a:t>
            </a:r>
            <a:r>
              <a:rPr altLang="zh-CN" dirty="0" kumimoji="1" lang="en-US"/>
              <a:t>token</a:t>
            </a:r>
            <a:r>
              <a:rPr altLang="en-US" dirty="0" kumimoji="1" lang="zh-CN"/>
              <a:t>网络进行预训练的结果，前两行分别是使用检测器检测出来的</a:t>
            </a:r>
            <a:r>
              <a:rPr altLang="zh-CN" dirty="0" kumimoji="1" lang="en-US"/>
              <a:t>tag</a:t>
            </a:r>
            <a:r>
              <a:rPr altLang="en-US" dirty="0" kumimoji="1" lang="zh-CN"/>
              <a:t>作为概念预测器的标签，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是使用语言解析方法获得标签，加了黑桃符号的是以整个</a:t>
            </a:r>
            <a:r>
              <a:rPr altLang="zh-CN" dirty="0" kumimoji="1" lang="en-US"/>
              <a:t>caption token</a:t>
            </a:r>
            <a:r>
              <a:rPr altLang="en-US" dirty="0" kumimoji="1" lang="zh-CN"/>
              <a:t>化以后作为标签，另外就是倒数第二行这个，意思是在概念预测器训练阶段使用</a:t>
            </a:r>
            <a:r>
              <a:rPr altLang="zh-CN" dirty="0" kumimoji="1" lang="en-US"/>
              <a:t>detector</a:t>
            </a:r>
            <a:r>
              <a:rPr altLang="en-US" dirty="0" kumimoji="1" lang="zh-CN"/>
              <a:t>检测出来的标签，在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生成训练时采用来自于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的标签，一样获得了提升，这表明在概念预测器训练阶段如果遇到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获取不方便的情况，可以采用</a:t>
            </a:r>
            <a:r>
              <a:rPr altLang="zh-CN" dirty="0" kumimoji="1" lang="en-US"/>
              <a:t>detector</a:t>
            </a:r>
            <a:r>
              <a:rPr altLang="en-US" dirty="0" kumimoji="1" lang="zh-CN"/>
              <a:t>，只要在后续训练中使用</a:t>
            </a:r>
            <a:r>
              <a:rPr altLang="zh-CN" dirty="0" kumimoji="1" lang="en-US"/>
              <a:t>image-text pair</a:t>
            </a:r>
            <a:r>
              <a:rPr altLang="en-US" dirty="0" kumimoji="1" lang="zh-CN"/>
              <a:t>中的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，一样可以获得很好的效果。</a:t>
            </a:r>
          </a:p>
        </p:txBody>
      </p:sp>
      <p:sp>
        <p:nvSpPr>
          <p:cNvPr id="104871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19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在</a:t>
            </a:r>
            <a:r>
              <a:rPr altLang="zh-CN" dirty="0" kumimoji="1" lang="en-US"/>
              <a:t>image caption</a:t>
            </a:r>
            <a:r>
              <a:rPr altLang="en-US" dirty="0" kumimoji="1" lang="zh-CN"/>
              <a:t>刚被提出来的时候，大家使用的基本都是</a:t>
            </a:r>
            <a:r>
              <a:rPr altLang="zh-CN" dirty="0" kumimoji="1" lang="en-US"/>
              <a:t>CNN+</a:t>
            </a:r>
            <a:r>
              <a:rPr altLang="en-US" dirty="0" kumimoji="1" lang="zh-CN"/>
              <a:t>时序生成模型，就是用</a:t>
            </a:r>
            <a:r>
              <a:rPr altLang="zh-CN" dirty="0" kumimoji="1" lang="en-US"/>
              <a:t>CNN</a:t>
            </a:r>
            <a:r>
              <a:rPr altLang="en-US" dirty="0" kumimoji="1" lang="zh-CN"/>
              <a:t>提取网格特征然后解码，</a:t>
            </a:r>
            <a:r>
              <a:rPr altLang="zh-CN" dirty="0" kumimoji="1" lang="en-US"/>
              <a:t>2018</a:t>
            </a:r>
            <a:r>
              <a:rPr altLang="en-US" dirty="0" kumimoji="1" lang="zh-CN"/>
              <a:t>年</a:t>
            </a:r>
            <a:r>
              <a:rPr altLang="zh-CN" dirty="0" kumimoji="1" lang="en-US"/>
              <a:t>Bottom-up attention</a:t>
            </a:r>
            <a:r>
              <a:rPr altLang="en-US" dirty="0" kumimoji="1" lang="zh-CN"/>
              <a:t>这篇文章利用</a:t>
            </a:r>
            <a:r>
              <a:rPr altLang="zh-CN" dirty="0" kumimoji="1" lang="en-US"/>
              <a:t>detector</a:t>
            </a:r>
            <a:r>
              <a:rPr altLang="en-US" dirty="0" kumimoji="1" lang="zh-CN"/>
              <a:t>的方式进行特征提取获得了很大的性能提升，后面的一系列工作都</a:t>
            </a:r>
            <a:r>
              <a:rPr altLang="zh-CN" dirty="0" kumimoji="1" lang="en-US"/>
              <a:t>follow</a:t>
            </a:r>
            <a:r>
              <a:rPr altLang="en-US" dirty="0" kumimoji="1" lang="zh-CN"/>
              <a:t>了这个模式，取得了当时的</a:t>
            </a:r>
            <a:r>
              <a:rPr altLang="zh-CN" dirty="0" kumimoji="1" lang="en-US"/>
              <a:t>SOTA;</a:t>
            </a:r>
          </a:p>
          <a:p>
            <a:r>
              <a:rPr altLang="en-US" dirty="0" kumimoji="1" lang="zh-CN"/>
              <a:t>后来，</a:t>
            </a:r>
            <a:r>
              <a:rPr altLang="zh-CN" dirty="0" kumimoji="1" lang="en-US"/>
              <a:t>CVPR</a:t>
            </a:r>
            <a:r>
              <a:rPr altLang="en-US" dirty="0" kumimoji="1" lang="zh-CN"/>
              <a:t>的这篇论文重新探讨了</a:t>
            </a:r>
            <a:r>
              <a:rPr altLang="zh-CN" dirty="0" kumimoji="1" lang="en-US"/>
              <a:t>grid feat</a:t>
            </a:r>
            <a:r>
              <a:rPr altLang="en-US" dirty="0" kumimoji="1" lang="zh-CN"/>
              <a:t>与</a:t>
            </a:r>
            <a:r>
              <a:rPr altLang="zh-CN" dirty="0" kumimoji="1" lang="en-US"/>
              <a:t>region feat</a:t>
            </a:r>
            <a:r>
              <a:rPr altLang="en-US" dirty="0" kumimoji="1" lang="zh-CN"/>
              <a:t>，用</a:t>
            </a:r>
            <a:r>
              <a:rPr altLang="zh-CN" dirty="0" kumimoji="1" lang="en-US"/>
              <a:t>grid-feat</a:t>
            </a:r>
            <a:r>
              <a:rPr altLang="en-US" dirty="0" kumimoji="1" lang="zh-CN"/>
              <a:t>在</a:t>
            </a:r>
            <a:r>
              <a:rPr altLang="zh-CN" dirty="0" kumimoji="1" lang="en-US"/>
              <a:t>VQA</a:t>
            </a:r>
            <a:r>
              <a:rPr altLang="en-US" dirty="0" kumimoji="1" lang="zh-CN"/>
              <a:t>任务上达到了一个不错的效果，在</a:t>
            </a:r>
            <a:r>
              <a:rPr altLang="zh-CN" dirty="0" kumimoji="1" lang="en-US"/>
              <a:t>image caption</a:t>
            </a:r>
            <a:r>
              <a:rPr altLang="en-US" dirty="0" kumimoji="1" lang="zh-CN"/>
              <a:t>领域也有两篇文章应用它的方法取得了</a:t>
            </a:r>
            <a:r>
              <a:rPr altLang="zh-CN" dirty="0" kumimoji="1" lang="en-US"/>
              <a:t>SOTA</a:t>
            </a:r>
          </a:p>
          <a:p>
            <a:r>
              <a:rPr altLang="en-US" dirty="0" kumimoji="1" lang="zh-CN"/>
              <a:t>最近，顺应潮流，出现了一些以</a:t>
            </a:r>
            <a:r>
              <a:rPr altLang="zh-CN" dirty="0" kumimoji="1" lang="en-US"/>
              <a:t>Vision Transformer</a:t>
            </a:r>
            <a:r>
              <a:rPr altLang="en-US" dirty="0" kumimoji="1" lang="zh-CN"/>
              <a:t>为</a:t>
            </a:r>
            <a:r>
              <a:rPr altLang="zh-CN" dirty="0" kumimoji="1" lang="en-US"/>
              <a:t>backbone</a:t>
            </a:r>
            <a:r>
              <a:rPr altLang="en-US" dirty="0" kumimoji="1" lang="zh-CN"/>
              <a:t>的模型，性能又有了较大的提高。我今天主要来分享加粗的这四篇</a:t>
            </a:r>
            <a:endParaRPr altLang="zh-CN" dirty="0" kumimoji="1" lang="en-US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2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kumimoji="1" lang="zh-CN"/>
              <a:t>这里也是一些效果，左边是空间注意力热力图，可以发现平均值更加集中在</a:t>
            </a:r>
            <a:r>
              <a:rPr altLang="zh-CN" dirty="0" kumimoji="1" lang="en-US"/>
              <a:t>dog</a:t>
            </a:r>
            <a:r>
              <a:rPr altLang="en-US" dirty="0" kumimoji="1" lang="zh-CN"/>
              <a:t>上，浅层时更集中与</a:t>
            </a:r>
            <a:r>
              <a:rPr altLang="zh-CN" dirty="0" kumimoji="1" lang="en-US"/>
              <a:t>man</a:t>
            </a:r>
            <a:r>
              <a:rPr altLang="en-US" dirty="0" kumimoji="1" lang="zh-CN"/>
              <a:t>，不用</a:t>
            </a:r>
            <a:r>
              <a:rPr altLang="zh-CN" dirty="0" kumimoji="1" lang="en-US"/>
              <a:t>detector</a:t>
            </a:r>
            <a:r>
              <a:rPr altLang="en-US" dirty="0" kumimoji="1" lang="zh-CN"/>
              <a:t>也可以起到较好的</a:t>
            </a:r>
            <a:r>
              <a:rPr altLang="zh-CN" dirty="0" kumimoji="1" lang="en-US"/>
              <a:t>grounding</a:t>
            </a:r>
            <a:r>
              <a:rPr altLang="en-US" dirty="0" kumimoji="1" lang="zh-CN"/>
              <a:t>作用，也可以看到概念预测器预测出来的概念 </a:t>
            </a:r>
            <a:r>
              <a:rPr altLang="zh-CN" dirty="0" kumimoji="1" lang="en-US"/>
              <a:t>token</a:t>
            </a:r>
            <a:r>
              <a:rPr altLang="en-US" dirty="0" kumimoji="1" lang="zh-CN"/>
              <a:t>也出现在了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中。右边是对于各个模块作用的比较，</a:t>
            </a:r>
            <a:r>
              <a:rPr altLang="zh-CN" dirty="0" kumimoji="1" lang="en-US"/>
              <a:t>KD</a:t>
            </a:r>
            <a:r>
              <a:rPr altLang="en-US" dirty="0" kumimoji="1" lang="zh-CN"/>
              <a:t>就是知识蒸馏方法，可以看到它的增益很大，概念预测器的的初始化也很重要，这里的</a:t>
            </a:r>
            <a:r>
              <a:rPr altLang="zh-CN" dirty="0" kumimoji="1" lang="en-US"/>
              <a:t>CTN-TAG</a:t>
            </a:r>
            <a:r>
              <a:rPr altLang="en-US" dirty="0" kumimoji="1" lang="zh-CN"/>
              <a:t>是没有用预训练的</a:t>
            </a:r>
            <a:r>
              <a:rPr altLang="zh-CN" dirty="0" kumimoji="1" lang="en-US"/>
              <a:t>CTN</a:t>
            </a:r>
            <a:r>
              <a:rPr altLang="en-US" dirty="0" kumimoji="1" lang="zh-CN"/>
              <a:t>初始化的，</a:t>
            </a:r>
            <a:r>
              <a:rPr altLang="zh-CN" dirty="0" kumimoji="1" lang="en-US"/>
              <a:t>CTN-TOK</a:t>
            </a:r>
            <a:r>
              <a:rPr altLang="en-US" dirty="0" kumimoji="1" lang="zh-CN"/>
              <a:t>使用了预训练模型初始化，效果也有明显的提升。最后是在新物体</a:t>
            </a:r>
            <a:r>
              <a:rPr altLang="zh-CN" dirty="0" kumimoji="1" lang="en-US"/>
              <a:t>caption</a:t>
            </a:r>
            <a:r>
              <a:rPr altLang="en-US" dirty="0" kumimoji="1" lang="zh-CN"/>
              <a:t>这个任务上超过了前说的</a:t>
            </a:r>
            <a:r>
              <a:rPr altLang="zh-CN" dirty="0" kumimoji="1" lang="en-US"/>
              <a:t>VIVO</a:t>
            </a:r>
            <a:r>
              <a:rPr altLang="en-US" dirty="0" kumimoji="1" lang="zh-CN"/>
              <a:t>模型，达到了</a:t>
            </a:r>
            <a:r>
              <a:rPr altLang="zh-CN" dirty="0" kumimoji="1" lang="en-US"/>
              <a:t>SOTA</a:t>
            </a:r>
            <a:endParaRPr altLang="en-US" dirty="0" kumimoji="1" lang="zh-CN"/>
          </a:p>
        </p:txBody>
      </p:sp>
      <p:sp>
        <p:nvSpPr>
          <p:cNvPr id="10487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20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3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21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lang="zh-CN"/>
              <a:t>这篇文章重新探讨了</a:t>
            </a:r>
            <a:r>
              <a:rPr altLang="zh-CN" dirty="0" lang="en-US"/>
              <a:t>grid feats</a:t>
            </a:r>
            <a:r>
              <a:rPr altLang="en-US" dirty="0" lang="zh-CN"/>
              <a:t>与 </a:t>
            </a:r>
            <a:r>
              <a:rPr altLang="zh-CN" dirty="0" lang="en-US"/>
              <a:t>region feats</a:t>
            </a:r>
            <a:r>
              <a:rPr altLang="en-US" dirty="0" lang="zh-CN"/>
              <a:t>的性能</a:t>
            </a:r>
            <a:endParaRPr altLang="zh-CN" dirty="0" lang="en-US"/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lang="zh-CN"/>
              <a:t>如果进行微调的话，在使用</a:t>
            </a:r>
            <a:r>
              <a:rPr altLang="zh-CN" dirty="0" lang="en-US"/>
              <a:t>region feats</a:t>
            </a:r>
            <a:r>
              <a:rPr altLang="en-US" dirty="0" lang="zh-CN"/>
              <a:t>时需要额外的</a:t>
            </a:r>
            <a:r>
              <a:rPr altLang="zh-CN" dirty="0" lang="en-US"/>
              <a:t>bounding</a:t>
            </a:r>
            <a:r>
              <a:rPr altLang="en-US" dirty="0" lang="zh-CN"/>
              <a:t>注释信息，很难获得，所以没法进行从像素开始的端到端训练。</a:t>
            </a:r>
          </a:p>
          <a:p>
            <a:endParaRPr altLang="en-US" dirty="0" lang="zh-CN"/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3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lang="zh-CN"/>
              <a:t>为什么说他比较费时呢？这种方法一般都是用一个在</a:t>
            </a:r>
            <a:r>
              <a:rPr altLang="zh-CN" dirty="0" lang="en-US"/>
              <a:t>VG</a:t>
            </a:r>
            <a:r>
              <a:rPr altLang="en-US" dirty="0" lang="zh-CN"/>
              <a:t>训练集上的预训练的</a:t>
            </a:r>
            <a:r>
              <a:rPr altLang="zh-CN" dirty="0" lang="en-US"/>
              <a:t>Faster R-CNN</a:t>
            </a:r>
            <a:r>
              <a:rPr altLang="en-US" dirty="0" lang="zh-CN"/>
              <a:t>模型，这是一个双阶段模型。在</a:t>
            </a:r>
            <a:r>
              <a:rPr altLang="zh-CN" dirty="0" lang="en-US"/>
              <a:t>region feat</a:t>
            </a:r>
            <a:r>
              <a:rPr altLang="en-US" dirty="0" lang="zh-CN"/>
              <a:t>提取时，需要进行两次区域选择，一次是需要通过一个提出区域的网络选择</a:t>
            </a:r>
            <a:r>
              <a:rPr altLang="zh-CN" dirty="0" lang="en-US" err="1"/>
              <a:t>RoI</a:t>
            </a:r>
            <a:r>
              <a:rPr altLang="en-US" dirty="0" lang="zh-CN"/>
              <a:t>，另外一次就是选择每一类中</a:t>
            </a:r>
            <a:r>
              <a:rPr altLang="zh-CN" dirty="0" lang="en-US" err="1"/>
              <a:t>topN</a:t>
            </a:r>
            <a:r>
              <a:rPr altLang="en-US" dirty="0" lang="zh-CN"/>
              <a:t>的苗匡，只有经过选择的</a:t>
            </a:r>
            <a:r>
              <a:rPr altLang="zh-CN" dirty="0" lang="en-US"/>
              <a:t>region feat</a:t>
            </a:r>
            <a:r>
              <a:rPr altLang="en-US" dirty="0" lang="zh-CN"/>
              <a:t>才会堆叠输出，这个过程比较费时</a:t>
            </a:r>
            <a:endParaRPr altLang="zh-CN" dirty="0" lang="en-US"/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4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zh-CN" dirty="0" lang="en-US"/>
              <a:t>下面开始介绍这篇文章的工作，Faster R-CNN将ResNet的权重分成了两个集合，输入一张图像以后，首先计算一个特征映射图，只使用到C4 resnet block。这个特征映射被所有的区域所共享，然后利用C5 block计算每个提出的区域的的特征，这些区域都经过了14x14的RoIpool。C5处理得到的向量再经过平均池化就得到了最终的区域特征。所以可以自然而然的想到，将训练好的c5与其他4个block堆叠在一起，用于直接提取grid feats。从实验结果可以看出，这样得到的grid-feats只有一点的性能下降，原因应该是Faster R-CNN是为基于区域的目标检测优化的，所以这样的grid feats可能表达力差一点，为了使利用目标检测任务进行预训练得到的grid feat 更具有表达力，文章又进行了改进。</a:t>
            </a:r>
            <a:endParaRPr altLang="zh-CN" dirty="0" lang="en-US"/>
          </a:p>
        </p:txBody>
      </p:sp>
      <p:sp>
        <p:nvSpPr>
          <p:cNvPr id="104861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5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zh-CN" dirty="0" lang="en-US"/>
              <a:t>具体是怎么做的呢？作者改进了RoI pooling的size，从14×14改为了1×1。这意味着只用一个单个向量来表示每个图像区域，而不再是三维张量。乍一看这个比较违反直觉，因为有高度和宽度两个维度应该会有更强的表达力，实际上这个修改使VG数据集上模型的目标检测性能有所下降。但使用1×1pooling也意味着每一个向量都被强制去覆盖一个区域的全部信息，这可能使提取到的网格特征表达力有所增强。这里使用两个全连接层的原因是经过实验原来的C5可能更擅长处理具有空间维度的特征，所以用了两个1024D的全连接层替换了C5，将C5移到了backbone上。
为了减小C5对特征池化导致feature map分辨率下降的问题，将C5的stride改为1，并且其他层的尺寸都扩大一倍，但在提取grid-feat时，仍然使用原始的C5，从表中可以看出，这种方法对VQA的性能有提升，使特征提取速度加快40多倍，同时取得了比较好的效果。
</a:t>
            </a:r>
            <a:endParaRPr altLang="zh-CN" dirty="0" lang="en-US"/>
          </a:p>
        </p:txBody>
      </p:sp>
      <p:sp>
        <p:nvSpPr>
          <p:cNvPr id="104862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6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zh-CN" dirty="0" lang="en-US"/>
              <a:t>为什么这里grid-feats效果比较好呢    作者也在这一方面进行了研究
一是图像尺寸，ImageNet训练时的默认尺寸是448，VG是600，而且继续增大VG的尺寸仍然会获得grid-feats效果的提高，证明更大的图像有利于网格特征的提取。二是预训练任务，ImageNet是用来训练分类任务的，而VG是用来训练检测任务的，为了做这个比较，分别使用两个其他数据集，YFCC可能是因为有比较多的数据导致了性能提升，COCO可能是属性标签的缺失导致的性能下降，VG之所以效果好应该是丰富的属性和目标注释带来的，并不是region feats的原生表达能力更强。
这篇工作催生了一些在image caption领域的研究，后来的工作使用这个方法得到的特征，又达到了新的SOTA性能。</a:t>
            </a:r>
            <a:endParaRPr altLang="zh-CN" dirty="0" lang="en-US"/>
          </a:p>
        </p:txBody>
      </p:sp>
      <p:sp>
        <p:nvSpPr>
          <p:cNvPr id="104863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7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zh-CN" dirty="0" kumimoji="1" lang="en-US"/>
              <a:t>Vision transformer</a:t>
            </a:r>
            <a:r>
              <a:rPr altLang="en-US" dirty="0" kumimoji="1" lang="zh-CN"/>
              <a:t>也是目前研究的一个潮流，所以今年也出现了完全使用</a:t>
            </a:r>
            <a:r>
              <a:rPr altLang="zh-CN" dirty="0" kumimoji="1" lang="en-US"/>
              <a:t>Transformer</a:t>
            </a:r>
            <a:r>
              <a:rPr altLang="en-US" dirty="0" kumimoji="1" lang="zh-CN"/>
              <a:t>网络做</a:t>
            </a:r>
            <a:r>
              <a:rPr altLang="zh-CN" dirty="0" kumimoji="1" lang="en-US"/>
              <a:t>image caption</a:t>
            </a:r>
            <a:r>
              <a:rPr altLang="en-US" dirty="0" kumimoji="1" lang="zh-CN"/>
              <a:t>，之前也有一些文章尝试这个方面，但这篇文章做出了尤其好的效果。其实主要就是在</a:t>
            </a:r>
            <a:r>
              <a:rPr altLang="zh-CN" dirty="0" kumimoji="1" lang="en-US"/>
              <a:t>encoder</a:t>
            </a:r>
            <a:r>
              <a:rPr altLang="en-US" dirty="0" kumimoji="1" lang="zh-CN"/>
              <a:t>端把之前的以</a:t>
            </a:r>
            <a:r>
              <a:rPr altLang="zh-CN" dirty="0" kumimoji="1" lang="en-US"/>
              <a:t>CNN</a:t>
            </a:r>
            <a:r>
              <a:rPr altLang="en-US" dirty="0" kumimoji="1" lang="zh-CN"/>
              <a:t>为</a:t>
            </a:r>
            <a:r>
              <a:rPr altLang="zh-CN" dirty="0" kumimoji="1" lang="en-US"/>
              <a:t>backbone</a:t>
            </a:r>
            <a:r>
              <a:rPr altLang="en-US" dirty="0" kumimoji="1" lang="zh-CN"/>
              <a:t>的换成了</a:t>
            </a:r>
            <a:r>
              <a:rPr altLang="zh-CN" dirty="0" kumimoji="1" lang="en-US" err="1"/>
              <a:t>Swin</a:t>
            </a:r>
            <a:r>
              <a:rPr altLang="zh-CN" dirty="0" kumimoji="1" lang="en-US"/>
              <a:t> transformer</a:t>
            </a:r>
            <a:r>
              <a:rPr altLang="en-US" dirty="0" kumimoji="1" lang="zh-CN"/>
              <a:t>，模型很简洁。这个是模型的结构，实现了从像素开始的端到端的</a:t>
            </a:r>
            <a:r>
              <a:rPr altLang="zh-CN" dirty="0" kumimoji="1" lang="en-US"/>
              <a:t>image caption</a:t>
            </a:r>
            <a:r>
              <a:rPr altLang="en-US" dirty="0" kumimoji="1" lang="zh-CN"/>
              <a:t>，它首先用</a:t>
            </a:r>
            <a:r>
              <a:rPr altLang="zh-CN" dirty="0" kumimoji="1" lang="en-US" err="1"/>
              <a:t>swin</a:t>
            </a:r>
            <a:r>
              <a:rPr altLang="zh-CN" dirty="0" kumimoji="1" lang="en-US"/>
              <a:t> transformer</a:t>
            </a:r>
            <a:r>
              <a:rPr altLang="en-US" dirty="0" kumimoji="1" lang="zh-CN"/>
              <a:t>的</a:t>
            </a:r>
            <a:r>
              <a:rPr altLang="zh-CN" dirty="0" kumimoji="1" lang="en-US"/>
              <a:t>backbone</a:t>
            </a:r>
            <a:r>
              <a:rPr altLang="en-US" dirty="0" kumimoji="1" lang="zh-CN"/>
              <a:t>提取图像的</a:t>
            </a:r>
            <a:r>
              <a:rPr altLang="zh-CN" dirty="0" kumimoji="1" lang="en-US"/>
              <a:t>grid-feats</a:t>
            </a:r>
            <a:r>
              <a:rPr altLang="en-US" dirty="0" kumimoji="1" lang="zh-CN"/>
              <a:t>，再经过线性层后降维成</a:t>
            </a:r>
            <a:r>
              <a:rPr altLang="zh-CN" dirty="0" kumimoji="1" lang="en-US"/>
              <a:t>12×12</a:t>
            </a:r>
            <a:r>
              <a:rPr altLang="en-US" dirty="0" kumimoji="1" lang="zh-CN"/>
              <a:t>个</a:t>
            </a:r>
            <a:r>
              <a:rPr altLang="zh-CN" dirty="0" kumimoji="1" lang="en-US"/>
              <a:t>512</a:t>
            </a:r>
            <a:r>
              <a:rPr altLang="en-US" dirty="0" kumimoji="1" lang="zh-CN"/>
              <a:t>维的向量</a:t>
            </a:r>
            <a:r>
              <a:rPr altLang="zh-CN" dirty="0" kumimoji="1" lang="en-US"/>
              <a:t>VG</a:t>
            </a:r>
            <a:r>
              <a:rPr altLang="en-US" dirty="0" kumimoji="1" lang="zh-CN"/>
              <a:t>，同时对其进行了平均池化求得了一个</a:t>
            </a:r>
            <a:r>
              <a:rPr altLang="zh-CN" dirty="0" kumimoji="1" lang="en-US"/>
              <a:t>global feat, </a:t>
            </a:r>
            <a:r>
              <a:rPr altLang="en-US" dirty="0" kumimoji="1" lang="zh-CN"/>
              <a:t>将其输入到编码器中。</a:t>
            </a:r>
            <a:endParaRPr altLang="zh-CN" dirty="0" kumimoji="1" lang="en-US"/>
          </a:p>
          <a:p>
            <a:r>
              <a:rPr altLang="en-US" dirty="0" kumimoji="1" lang="zh-CN"/>
              <a:t>编码器也运用了</a:t>
            </a:r>
            <a:r>
              <a:rPr altLang="zh-CN" dirty="0" kumimoji="1" lang="en-US" err="1"/>
              <a:t>swin</a:t>
            </a:r>
            <a:r>
              <a:rPr altLang="zh-CN" dirty="0" kumimoji="1" lang="en-US"/>
              <a:t> transformer</a:t>
            </a:r>
            <a:r>
              <a:rPr altLang="en-US" dirty="0" kumimoji="1" lang="zh-CN"/>
              <a:t>的</a:t>
            </a:r>
            <a:r>
              <a:rPr altLang="zh-CN" dirty="0" kumimoji="1" lang="en-US"/>
              <a:t>window</a:t>
            </a:r>
            <a:r>
              <a:rPr altLang="en-US" dirty="0" kumimoji="1" lang="zh-CN"/>
              <a:t>和</a:t>
            </a:r>
            <a:r>
              <a:rPr altLang="zh-CN" dirty="0" kumimoji="1" lang="en-US"/>
              <a:t>shift window</a:t>
            </a:r>
            <a:r>
              <a:rPr altLang="en-US" dirty="0" kumimoji="1" lang="zh-CN"/>
              <a:t>结构，将特征集划分成</a:t>
            </a:r>
            <a:r>
              <a:rPr altLang="zh-CN" dirty="0" kumimoji="1" lang="en-US"/>
              <a:t>window</a:t>
            </a:r>
            <a:r>
              <a:rPr altLang="en-US" dirty="0" kumimoji="1" lang="zh-CN"/>
              <a:t>主要是为了减少特征间的交互次数，提高效率，利用</a:t>
            </a:r>
            <a:r>
              <a:rPr altLang="zh-CN" dirty="0" kumimoji="1" lang="en-US"/>
              <a:t>shift window</a:t>
            </a:r>
            <a:r>
              <a:rPr altLang="en-US" dirty="0" kumimoji="1" lang="zh-CN"/>
              <a:t>主要是为了解决窗口间没有进行信息交互的问题。这里的模型结构图有一点问题，就是不管在普通的多头注意力机制中还是带滑动窗口的，这全局特征</a:t>
            </a:r>
            <a:r>
              <a:rPr altLang="zh-CN" dirty="0" kumimoji="1" lang="en-US"/>
              <a:t>vg</a:t>
            </a:r>
            <a:r>
              <a:rPr altLang="en-US" dirty="0" kumimoji="1" lang="zh-CN"/>
              <a:t>都要与</a:t>
            </a:r>
            <a:r>
              <a:rPr altLang="zh-CN" dirty="0" kumimoji="1" lang="en-US"/>
              <a:t>VG</a:t>
            </a:r>
            <a:r>
              <a:rPr altLang="en-US" dirty="0" kumimoji="1" lang="zh-CN"/>
              <a:t>堆叠组成键值对，也就是</a:t>
            </a:r>
            <a:r>
              <a:rPr altLang="zh-CN" dirty="0" kumimoji="1" lang="en-US"/>
              <a:t>k+1</a:t>
            </a:r>
            <a:r>
              <a:rPr altLang="en-US" dirty="0" kumimoji="1" lang="zh-CN"/>
              <a:t>个特征集。普通的多头注意力机制以全局特征</a:t>
            </a:r>
            <a:r>
              <a:rPr altLang="zh-CN" dirty="0" kumimoji="1" lang="en-US"/>
              <a:t>vg</a:t>
            </a:r>
            <a:r>
              <a:rPr altLang="en-US" dirty="0" kumimoji="1" lang="zh-CN"/>
              <a:t>为查询，输出编码后的全局特征；带滑动窗口的以</a:t>
            </a:r>
            <a:r>
              <a:rPr altLang="zh-CN" dirty="0" kumimoji="1" lang="en-US"/>
              <a:t>VG</a:t>
            </a:r>
            <a:r>
              <a:rPr altLang="en-US" dirty="0" kumimoji="1" lang="zh-CN"/>
              <a:t>为查询，最终输出编码后的视觉特征信号。</a:t>
            </a:r>
            <a:endParaRPr altLang="zh-CN" dirty="0" kumimoji="1" lang="en-US"/>
          </a:p>
          <a:p>
            <a:r>
              <a:rPr altLang="en-US" dirty="0" kumimoji="1" lang="zh-CN"/>
              <a:t>文章提出的另一个模块就是预融合模块，组成也比较简单，就是将句子和全局特征编码结果拼接然后经过一个线性层这些就行，文中称这个为第一次的融合，然后后面和</a:t>
            </a:r>
            <a:r>
              <a:rPr altLang="zh-CN" dirty="0" kumimoji="1" lang="en-US"/>
              <a:t>transformer</a:t>
            </a:r>
            <a:r>
              <a:rPr altLang="en-US" dirty="0" kumimoji="1" lang="zh-CN"/>
              <a:t>的</a:t>
            </a:r>
            <a:r>
              <a:rPr altLang="zh-CN" dirty="0" kumimoji="1" lang="en-US"/>
              <a:t>decoder</a:t>
            </a:r>
            <a:r>
              <a:rPr altLang="en-US" dirty="0" kumimoji="1" lang="zh-CN"/>
              <a:t>就是一样的了，</a:t>
            </a:r>
            <a:r>
              <a:rPr altLang="zh-CN" dirty="0" kumimoji="1" lang="en-US"/>
              <a:t>cross-MSA</a:t>
            </a:r>
            <a:r>
              <a:rPr altLang="en-US" dirty="0" kumimoji="1" lang="zh-CN"/>
              <a:t>被称为第二次多模态融合，总体来说模型并没有什么冗余的模块。</a:t>
            </a:r>
          </a:p>
        </p:txBody>
      </p:sp>
      <p:sp>
        <p:nvSpPr>
          <p:cNvPr id="104863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8</a:t>
            </a:fld>
            <a:endParaRPr altLang="en-US" kumimoji="1"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最后的效果是很好的，比一般的</a:t>
            </a:r>
            <a:r>
              <a:rPr altLang="zh-CN" dirty="0" kumimoji="1" lang="en-US"/>
              <a:t>CNN-transformer</a:t>
            </a:r>
            <a:r>
              <a:rPr altLang="en-US" dirty="0" kumimoji="1" lang="zh-CN"/>
              <a:t>模型有较大的提升，尤其是</a:t>
            </a:r>
            <a:r>
              <a:rPr altLang="zh-CN" dirty="0" kumimoji="1" lang="en-US" err="1"/>
              <a:t>CIDEr</a:t>
            </a:r>
            <a:r>
              <a:rPr altLang="en-US" dirty="0" kumimoji="1" lang="zh-CN"/>
              <a:t>分数，将近涨了</a:t>
            </a:r>
            <a:r>
              <a:rPr altLang="zh-CN" dirty="0" kumimoji="1" lang="en-US"/>
              <a:t>5</a:t>
            </a:r>
            <a:r>
              <a:rPr altLang="en-US" dirty="0" kumimoji="1" lang="zh-CN"/>
              <a:t>个点，之前也有工作做过类似的模型，但是模型效果和这个差了很多，作者进行了一些消融实验</a:t>
            </a:r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E767D53-2543-E847-9D7A-2713224CDE23}" type="slidenum">
              <a:rPr altLang="en-US" kumimoji="1" lang="zh-CN" smtClean="0"/>
              <a:t>9</a:t>
            </a:fld>
            <a:endParaRPr altLang="en-US" kumimoji="1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dirty="0" kumimoji="1" lang="zh-CN"/>
              <a:t>单击此处编辑母版标题样式</a:t>
            </a:r>
          </a:p>
        </p:txBody>
      </p:sp>
      <p:sp>
        <p:nvSpPr>
          <p:cNvPr id="1048580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kumimoji="1" lang="zh-CN"/>
              <a:t>单击此处编辑母版副标题样式</a:t>
            </a:r>
          </a:p>
        </p:txBody>
      </p:sp>
      <p:sp>
        <p:nvSpPr>
          <p:cNvPr id="10485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‹#›</a:t>
            </a:fld>
            <a:endParaRPr altLang="en-US" dirty="0" kumimoji="1" lang="zh-CN"/>
          </a:p>
        </p:txBody>
      </p:sp>
      <p:pic>
        <p:nvPicPr>
          <p:cNvPr id="2097153" name="图片 1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424837" y="5486398"/>
            <a:ext cx="1260000" cy="1260000"/>
          </a:xfrm>
          <a:prstGeom prst="rect"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1048589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en-US" dirty="0" kumimoji="1" lang="zh-CN"/>
              <a:t>编辑母版文本样式
第二级
第三级
第四级
第五级</a:t>
            </a:r>
          </a:p>
        </p:txBody>
      </p:sp>
      <p:sp>
        <p:nvSpPr>
          <p:cNvPr id="10485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‹#›</a:t>
            </a:fld>
            <a:endParaRPr altLang="en-US" kumimoji="1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768531" y="195262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dirty="0" kumimoji="1" lang="zh-CN"/>
              <a:t>单击此处编辑母版标题样式</a:t>
            </a:r>
            <a:br>
              <a:rPr altLang="zh-CN" dirty="0" kumimoji="1" lang="en-US"/>
            </a:br>
            <a:endParaRPr altLang="en-US" dirty="0" kumimoji="1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768531" y="15208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r>
              <a:rPr altLang="en-US" dirty="0" kumimoji="1" lang="zh-CN"/>
              <a:t>编辑母版文本样式</a:t>
            </a:r>
            <a:endParaRPr altLang="zh-CN" dirty="0" kumimoji="1" lang="en-US"/>
          </a:p>
          <a:p>
            <a:pPr lvl="1"/>
            <a:r>
              <a:rPr altLang="en-US" dirty="0" kumimoji="1" lang="zh-CN"/>
              <a:t>第二级</a:t>
            </a:r>
            <a:endParaRPr altLang="zh-CN" dirty="0" kumimoji="1" lang="en-US"/>
          </a:p>
        </p:txBody>
      </p:sp>
      <p:sp>
        <p:nvSpPr>
          <p:cNvPr id="104857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8531" y="6270536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2F39F3F-B334-F74D-B07B-F117AC7D5759}" type="slidenum">
              <a:rPr altLang="en-US" kumimoji="1" lang="zh-CN" smtClean="0"/>
              <a:t>‹#›</a:t>
            </a:fld>
            <a:endParaRPr altLang="en-US" dirty="0" kumimoji="1" lang="zh-CN"/>
          </a:p>
        </p:txBody>
      </p:sp>
      <p:pic>
        <p:nvPicPr>
          <p:cNvPr id="2097152" name="图片 6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0424837" y="5486398"/>
            <a:ext cx="1260000" cy="1260000"/>
          </a:xfrm>
          <a:prstGeom prst="rect"/>
        </p:spPr>
      </p:pic>
      <p:cxnSp>
        <p:nvCxnSpPr>
          <p:cNvPr id="3145728" name="直线连接符 10"/>
          <p:cNvCxnSpPr>
            <a:cxnSpLocks/>
          </p:cNvCxnSpPr>
          <p:nvPr userDrawn="1"/>
        </p:nvCxnSpPr>
        <p:spPr>
          <a:xfrm>
            <a:off x="861237" y="1254642"/>
            <a:ext cx="10422894" cy="0"/>
          </a:xfrm>
          <a:prstGeom prst="line"/>
          <a:ln w="38100" cmpd="sng">
            <a:solidFill>
              <a:srgbClr val="005CAA"/>
            </a:solidFill>
          </a:ln>
          <a:effectLst>
            <a:outerShdw algn="ctr" blurRad="101600" dir="2640000" dist="508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2" r:id="rId1"/>
    <p:sldLayoutId id="2147483653" r:id="rId2"/>
  </p:sldLayoutIdLst>
  <p:hf dt="0" ftr="0" hdr="0" sldNum="1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514350" latinLnBrk="0" marL="51435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342900" latinLnBrk="0" marL="8001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标题 1"/>
          <p:cNvSpPr>
            <a:spLocks noGrp="1"/>
          </p:cNvSpPr>
          <p:nvPr>
            <p:ph type="ctrTitle"/>
          </p:nvPr>
        </p:nvSpPr>
        <p:spPr>
          <a:xfrm>
            <a:off x="701040" y="947290"/>
            <a:ext cx="10789920" cy="2387600"/>
          </a:xfrm>
        </p:spPr>
        <p:txBody>
          <a:bodyPr>
            <a:normAutofit/>
          </a:bodyPr>
          <a:p>
            <a:r>
              <a:rPr altLang="zh-CN" dirty="0" sz="4800" kumimoji="1" lang="en-US"/>
              <a:t>Feature extraction and utilization In Image Caption</a:t>
            </a:r>
            <a:endParaRPr altLang="en-US" dirty="0" sz="4800" kumimoji="1" lang="zh-CN"/>
          </a:p>
        </p:txBody>
      </p:sp>
      <p:sp>
        <p:nvSpPr>
          <p:cNvPr id="1048583" name="副标题 2"/>
          <p:cNvSpPr>
            <a:spLocks noGrp="1"/>
          </p:cNvSpPr>
          <p:nvPr>
            <p:ph type="subTitle" idx="1"/>
          </p:nvPr>
        </p:nvSpPr>
        <p:spPr>
          <a:xfrm>
            <a:off x="1524000" y="4098544"/>
            <a:ext cx="9144000" cy="1655762"/>
          </a:xfrm>
        </p:spPr>
        <p:txBody>
          <a:bodyPr/>
          <a:p>
            <a:r>
              <a:rPr altLang="zh-CN" dirty="0" kumimoji="1" lang="en-US"/>
              <a:t>Gao </a:t>
            </a:r>
            <a:r>
              <a:rPr altLang="zh-CN" dirty="0" kumimoji="1" lang="en-US" err="1"/>
              <a:t>Jingchun</a:t>
            </a:r>
            <a:r>
              <a:rPr altLang="en-US" dirty="0" kumimoji="1" lang="zh-CN"/>
              <a:t>  </a:t>
            </a:r>
            <a:r>
              <a:rPr altLang="zh-CN" dirty="0" kumimoji="1" lang="en-US"/>
              <a:t>2022.5.13</a:t>
            </a:r>
          </a:p>
        </p:txBody>
      </p:sp>
      <p:sp>
        <p:nvSpPr>
          <p:cNvPr id="104858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1</a:t>
            </a:fld>
            <a:endParaRPr altLang="en-US" kumimoji="1"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 err="1"/>
              <a:t>PureT</a:t>
            </a:r>
            <a:r>
              <a:rPr altLang="zh-CN" baseline="30000" dirty="0" kumimoji="1" lang="en-US"/>
              <a:t>[1]</a:t>
            </a:r>
            <a:endParaRPr altLang="en-US" baseline="30000" dirty="0" kumimoji="1" lang="zh-CN"/>
          </a:p>
        </p:txBody>
      </p:sp>
      <p:sp>
        <p:nvSpPr>
          <p:cNvPr id="104864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10</a:t>
            </a:fld>
            <a:endParaRPr altLang="en-US" kumimoji="1" lang="zh-CN"/>
          </a:p>
        </p:txBody>
      </p:sp>
      <p:sp>
        <p:nvSpPr>
          <p:cNvPr id="104864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en-US" dirty="0" kumimoji="1" lang="zh-CN"/>
          </a:p>
        </p:txBody>
      </p:sp>
      <p:sp>
        <p:nvSpPr>
          <p:cNvPr id="1048648" name="文本框 5"/>
          <p:cNvSpPr txBox="1"/>
          <p:nvPr/>
        </p:nvSpPr>
        <p:spPr>
          <a:xfrm>
            <a:off x="1563623" y="6270536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 Y, Xu J, Sun Y. End-to-End Transformer Based Model for Image Captioning AAAI 2022</a:t>
            </a:r>
            <a:endParaRPr altLang="en-US" dirty="0" sz="1200" kumimoji="1" lang="zh-CN"/>
          </a:p>
        </p:txBody>
      </p:sp>
      <p:pic>
        <p:nvPicPr>
          <p:cNvPr id="2097165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71786" y="1802760"/>
            <a:ext cx="5593565" cy="3787468"/>
          </a:xfrm>
          <a:prstGeom prst="rect"/>
        </p:spPr>
      </p:pic>
      <p:pic>
        <p:nvPicPr>
          <p:cNvPr id="2097166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848897" y="1432699"/>
            <a:ext cx="4915326" cy="1127858"/>
          </a:xfrm>
          <a:prstGeom prst="rect"/>
        </p:spPr>
      </p:pic>
      <p:pic>
        <p:nvPicPr>
          <p:cNvPr id="2097167" name="图片 13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362096" y="2609700"/>
            <a:ext cx="5555461" cy="1577477"/>
          </a:xfrm>
          <a:prstGeom prst="rect"/>
        </p:spPr>
      </p:pic>
      <p:pic>
        <p:nvPicPr>
          <p:cNvPr id="2097168" name="图片 15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955586" y="4231240"/>
            <a:ext cx="4701947" cy="137934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 err="1"/>
              <a:t>PureT</a:t>
            </a:r>
            <a:r>
              <a:rPr altLang="zh-CN" baseline="30000" dirty="0" kumimoji="1" lang="en-US"/>
              <a:t>[1]</a:t>
            </a:r>
            <a:endParaRPr altLang="en-US" baseline="30000" dirty="0" kumimoji="1" lang="zh-CN"/>
          </a:p>
        </p:txBody>
      </p:sp>
      <p:sp>
        <p:nvSpPr>
          <p:cNvPr id="104865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11</a:t>
            </a:fld>
            <a:endParaRPr altLang="en-US" kumimoji="1" lang="zh-CN"/>
          </a:p>
        </p:txBody>
      </p:sp>
      <p:sp>
        <p:nvSpPr>
          <p:cNvPr id="104865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br>
              <a:rPr altLang="zh-CN" dirty="0" lang="en-US"/>
            </a:br>
            <a:r>
              <a:rPr altLang="zh-CN" dirty="0" lang="en-US"/>
              <a:t> </a:t>
            </a:r>
            <a:endParaRPr altLang="zh-CN" dirty="0" kumimoji="1" lang="en-US"/>
          </a:p>
          <a:p>
            <a:pPr lvl="1"/>
            <a:endParaRPr altLang="zh-CN" dirty="0" kumimoji="1" lang="en-US"/>
          </a:p>
          <a:p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en-US" dirty="0" kumimoji="1" lang="zh-CN"/>
          </a:p>
        </p:txBody>
      </p:sp>
      <p:sp>
        <p:nvSpPr>
          <p:cNvPr id="1048655" name="文本框 5"/>
          <p:cNvSpPr txBox="1"/>
          <p:nvPr/>
        </p:nvSpPr>
        <p:spPr>
          <a:xfrm>
            <a:off x="1563623" y="6270536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 Y, Xu J, Sun Y. End-to-End Transformer Based Model for Image Captioning AAAI 2022</a:t>
            </a:r>
            <a:endParaRPr altLang="en-US" dirty="0" sz="1200" kumimoji="1" lang="zh-CN"/>
          </a:p>
        </p:txBody>
      </p:sp>
      <p:pic>
        <p:nvPicPr>
          <p:cNvPr id="2097169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50693" y="1768467"/>
            <a:ext cx="11232853" cy="3856054"/>
          </a:xfrm>
          <a:prstGeom prst="rect"/>
        </p:spPr>
      </p:pic>
      <p:sp>
        <p:nvSpPr>
          <p:cNvPr id="1048656" name="矩形 4"/>
          <p:cNvSpPr/>
          <p:nvPr/>
        </p:nvSpPr>
        <p:spPr>
          <a:xfrm>
            <a:off x="2355925" y="4034118"/>
            <a:ext cx="1290917" cy="505609"/>
          </a:xfrm>
          <a:prstGeom prst="rect"/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zh-CN" dirty="0" kumimoji="1" lang="en-US"/>
              <a:t>VIVO: Visual Vocabulary Pre-Training</a:t>
            </a:r>
            <a:r>
              <a:rPr altLang="zh-CN" baseline="30000" dirty="0" kumimoji="1" lang="en-US"/>
              <a:t>[1]</a:t>
            </a:r>
            <a:endParaRPr altLang="en-US" dirty="0" lang="zh-CN"/>
          </a:p>
        </p:txBody>
      </p:sp>
      <p:sp>
        <p:nvSpPr>
          <p:cNvPr id="1048661" name="内容占位符 2"/>
          <p:cNvSpPr>
            <a:spLocks noGrp="1"/>
          </p:cNvSpPr>
          <p:nvPr>
            <p:ph idx="1"/>
          </p:nvPr>
        </p:nvSpPr>
        <p:spPr>
          <a:xfrm>
            <a:off x="838200" y="2147709"/>
            <a:ext cx="10515600" cy="3493770"/>
          </a:xfrm>
        </p:spPr>
        <p:txBody>
          <a:bodyPr>
            <a:normAutofit fontScale="92857" lnSpcReduction="10000"/>
          </a:bodyPr>
          <a:p>
            <a:pPr indent="0" marL="0">
              <a:buNone/>
            </a:pPr>
            <a:r>
              <a:rPr altLang="zh-CN" dirty="0" sz="3200" lang="en-US"/>
              <a:t>Motivations:</a:t>
            </a:r>
          </a:p>
          <a:p>
            <a:r>
              <a:rPr altLang="zh-CN" dirty="0" lang="en-US"/>
              <a:t>Previous model trained on COCO dataset generalize poorly to in-the-wild images. </a:t>
            </a:r>
          </a:p>
          <a:p>
            <a:r>
              <a:rPr altLang="zh-CN" dirty="0" lang="en-US"/>
              <a:t>Novel Object Captioning (NOC) task is proposed to improve image caption in the wild. Previous work generates template sentences that can be filled with detected visual concepts.</a:t>
            </a:r>
          </a:p>
          <a:p>
            <a:r>
              <a:rPr altLang="zh-CN" dirty="0" lang="en-US"/>
              <a:t>The relationship between image and text is not fully explored.</a:t>
            </a:r>
          </a:p>
          <a:p>
            <a:r>
              <a:rPr altLang="zh-CN" dirty="0" lang="en-US"/>
              <a:t>Existing VLP models are pre-trained on image-caption pairs.</a:t>
            </a:r>
          </a:p>
          <a:p>
            <a:endParaRPr altLang="en-US" dirty="0" lang="zh-CN"/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12</a:t>
            </a:fld>
            <a:endParaRPr altLang="en-US" dirty="0" kumimoji="1" lang="zh-CN"/>
          </a:p>
        </p:txBody>
      </p:sp>
      <p:sp>
        <p:nvSpPr>
          <p:cNvPr id="1048663" name="文本框 5"/>
          <p:cNvSpPr txBox="1"/>
          <p:nvPr/>
        </p:nvSpPr>
        <p:spPr>
          <a:xfrm>
            <a:off x="1563623" y="6314598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PingFangSC-Regular"/>
              </a:rPr>
              <a:t>Hu X , Yin X , Lin K , et al. VIVO: Visual Vocabulary Pre-Training for Novel Object Captioning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AAAI 2021</a:t>
            </a:r>
            <a:endParaRPr altLang="en-US" dirty="0" sz="1200" kumimoji="1" 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zh-CN" dirty="0" kumimoji="1" lang="en-US"/>
              <a:t>VIVO: Visual Vocabulary Pre-Training</a:t>
            </a:r>
            <a:r>
              <a:rPr altLang="zh-CN" baseline="30000" dirty="0" kumimoji="1" lang="en-US"/>
              <a:t>[1]</a:t>
            </a:r>
            <a:endParaRPr altLang="en-US" dirty="0" lang="zh-CN"/>
          </a:p>
        </p:txBody>
      </p:sp>
      <p:sp>
        <p:nvSpPr>
          <p:cNvPr id="104866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13</a:t>
            </a:fld>
            <a:endParaRPr altLang="en-US" dirty="0" kumimoji="1" lang="zh-CN"/>
          </a:p>
        </p:txBody>
      </p:sp>
      <p:sp>
        <p:nvSpPr>
          <p:cNvPr id="1048669" name="文本框 5"/>
          <p:cNvSpPr txBox="1"/>
          <p:nvPr/>
        </p:nvSpPr>
        <p:spPr>
          <a:xfrm>
            <a:off x="1563623" y="6314598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PingFangSC-Regular"/>
              </a:rPr>
              <a:t>Hu X , Yin X , Lin K , et al. VIVO: Visual Vocabulary Pre-Training for Novel Object Captioning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AAAI 2021</a:t>
            </a:r>
            <a:endParaRPr altLang="en-US" dirty="0" sz="1200" kumimoji="1" lang="zh-CN"/>
          </a:p>
        </p:txBody>
      </p:sp>
      <p:pic>
        <p:nvPicPr>
          <p:cNvPr id="2097170" name="内容占位符 8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291840" y="1520824"/>
            <a:ext cx="5022319" cy="477572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/>
              <a:t>VIVO: Visual Vocabulary Pre-Training</a:t>
            </a:r>
            <a:r>
              <a:rPr altLang="zh-CN" baseline="30000" dirty="0" kumimoji="1" lang="en-US"/>
              <a:t>[1]</a:t>
            </a:r>
            <a:endParaRPr altLang="en-US" dirty="0" kumimoji="1" lang="zh-CN"/>
          </a:p>
        </p:txBody>
      </p:sp>
      <p:sp>
        <p:nvSpPr>
          <p:cNvPr id="104867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14</a:t>
            </a:fld>
            <a:endParaRPr altLang="en-US" kumimoji="1" lang="zh-CN"/>
          </a:p>
        </p:txBody>
      </p:sp>
      <p:sp>
        <p:nvSpPr>
          <p:cNvPr id="1048675" name="文本框 10"/>
          <p:cNvSpPr txBox="1"/>
          <p:nvPr/>
        </p:nvSpPr>
        <p:spPr>
          <a:xfrm>
            <a:off x="1563623" y="6270536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PingFangSC-Regular"/>
              </a:rPr>
              <a:t>Hu X , Yin X , Lin K , et al. VIVO: Visual Vocabulary Pre-Training for Novel Object Captioning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AAAI 2021</a:t>
            </a:r>
            <a:endParaRPr altLang="en-US" dirty="0" sz="1200" kumimoji="1" lang="zh-CN"/>
          </a:p>
        </p:txBody>
      </p:sp>
      <p:pic>
        <p:nvPicPr>
          <p:cNvPr id="2097171" name="内容占位符 7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45798" y="1520825"/>
            <a:ext cx="7316464" cy="4351338"/>
          </a:xfrm>
        </p:spPr>
      </p:pic>
      <p:pic>
        <p:nvPicPr>
          <p:cNvPr id="2097172" name="图片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357796" y="2205960"/>
            <a:ext cx="3188405" cy="738979"/>
          </a:xfrm>
          <a:prstGeom prst="rect"/>
        </p:spPr>
      </p:pic>
      <p:pic>
        <p:nvPicPr>
          <p:cNvPr id="2097173" name="图片 12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686968" y="3209821"/>
            <a:ext cx="2726013" cy="738979"/>
          </a:xfrm>
          <a:prstGeom prst="rect"/>
        </p:spPr>
      </p:pic>
      <p:pic>
        <p:nvPicPr>
          <p:cNvPr id="2097174" name="图片 14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8949881" y="4213682"/>
            <a:ext cx="2004234" cy="312447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/>
              <a:t>VIVO: Visual Vocabulary Pre-Training</a:t>
            </a:r>
            <a:r>
              <a:rPr altLang="zh-CN" baseline="30000" dirty="0" kumimoji="1" lang="en-US"/>
              <a:t>[1]</a:t>
            </a:r>
            <a:endParaRPr altLang="en-US" dirty="0" kumimoji="1" lang="zh-CN"/>
          </a:p>
        </p:txBody>
      </p:sp>
      <p:sp>
        <p:nvSpPr>
          <p:cNvPr id="104868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15</a:t>
            </a:fld>
            <a:endParaRPr altLang="en-US" kumimoji="1" lang="zh-CN"/>
          </a:p>
        </p:txBody>
      </p:sp>
      <p:sp>
        <p:nvSpPr>
          <p:cNvPr id="1048681" name="文本框 10"/>
          <p:cNvSpPr txBox="1"/>
          <p:nvPr/>
        </p:nvSpPr>
        <p:spPr>
          <a:xfrm>
            <a:off x="1563623" y="6270536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PingFangSC-Regular"/>
              </a:rPr>
              <a:t>Hu X , Yin X , Lin K , et al. VIVO: Visual Vocabulary Pre-Training for Novel Object Captioning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AAAI 2021</a:t>
            </a:r>
            <a:endParaRPr altLang="en-US" dirty="0" sz="1200" kumimoji="1" lang="zh-CN"/>
          </a:p>
        </p:txBody>
      </p:sp>
      <p:pic>
        <p:nvPicPr>
          <p:cNvPr id="2097175" name="图片 2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3069" y="1744815"/>
            <a:ext cx="7394458" cy="3700945"/>
          </a:xfrm>
          <a:prstGeom prst="rect"/>
        </p:spPr>
      </p:pic>
      <p:pic>
        <p:nvPicPr>
          <p:cNvPr id="2097176" name="图片 2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546133" y="2381922"/>
            <a:ext cx="4522798" cy="1047078"/>
          </a:xfrm>
          <a:prstGeom prst="rect"/>
        </p:spPr>
      </p:pic>
      <p:pic>
        <p:nvPicPr>
          <p:cNvPr id="2097177" name="图片 27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898556" y="3828231"/>
            <a:ext cx="3817951" cy="1104996"/>
          </a:xfrm>
          <a:prstGeom prst="rect"/>
        </p:spPr>
      </p:pic>
      <p:pic>
        <p:nvPicPr>
          <p:cNvPr id="2097178" name="图片 31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511731" y="5524027"/>
            <a:ext cx="609653" cy="259102"/>
          </a:xfrm>
          <a:prstGeom prst="rect"/>
        </p:spPr>
      </p:pic>
      <p:pic>
        <p:nvPicPr>
          <p:cNvPr id="2097179" name="图片 33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9506516" y="3488598"/>
            <a:ext cx="602032" cy="213378"/>
          </a:xfrm>
          <a:prstGeom prst="rect"/>
        </p:spPr>
      </p:pic>
      <p:pic>
        <p:nvPicPr>
          <p:cNvPr id="2097180" name="图片 35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9472222" y="5080976"/>
            <a:ext cx="670618" cy="251482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/>
              <a:t>VIVO: Visual Vocabulary Pre-Training</a:t>
            </a:r>
            <a:r>
              <a:rPr altLang="zh-CN" baseline="30000" dirty="0" kumimoji="1" lang="en-US"/>
              <a:t>[1]</a:t>
            </a:r>
            <a:endParaRPr altLang="en-US" dirty="0" kumimoji="1" lang="zh-CN"/>
          </a:p>
        </p:txBody>
      </p:sp>
      <p:sp>
        <p:nvSpPr>
          <p:cNvPr id="104868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16</a:t>
            </a:fld>
            <a:endParaRPr altLang="en-US" kumimoji="1" lang="zh-CN"/>
          </a:p>
        </p:txBody>
      </p:sp>
      <p:sp>
        <p:nvSpPr>
          <p:cNvPr id="1048687" name="文本框 10"/>
          <p:cNvSpPr txBox="1"/>
          <p:nvPr/>
        </p:nvSpPr>
        <p:spPr>
          <a:xfrm>
            <a:off x="1563623" y="6270536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PingFangSC-Regular"/>
              </a:rPr>
              <a:t>Hu X , Yin X , Lin K , et al. VIVO: Visual Vocabulary Pre-Training for Novel Object Captioning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AAAI 2021</a:t>
            </a:r>
            <a:endParaRPr altLang="en-US" dirty="0" sz="1200" kumimoji="1" lang="zh-CN"/>
          </a:p>
        </p:txBody>
      </p:sp>
      <p:pic>
        <p:nvPicPr>
          <p:cNvPr id="2097181" name="内容占位符 6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3923" y="1668248"/>
            <a:ext cx="4397121" cy="3398815"/>
          </a:xfrm>
        </p:spPr>
      </p:pic>
      <p:pic>
        <p:nvPicPr>
          <p:cNvPr id="2097182" name="图片 1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629588" y="1933311"/>
            <a:ext cx="2133785" cy="3185436"/>
          </a:xfrm>
          <a:prstGeom prst="rect"/>
        </p:spPr>
      </p:pic>
      <p:pic>
        <p:nvPicPr>
          <p:cNvPr id="2097183" name="图片 17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908165" y="235564"/>
            <a:ext cx="3162574" cy="3132091"/>
          </a:xfrm>
          <a:prstGeom prst="rect"/>
        </p:spPr>
      </p:pic>
      <p:pic>
        <p:nvPicPr>
          <p:cNvPr id="2097184" name="图片 19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4511044" y="1933311"/>
            <a:ext cx="2118544" cy="3177815"/>
          </a:xfrm>
          <a:prstGeom prst="rect"/>
        </p:spPr>
      </p:pic>
      <p:pic>
        <p:nvPicPr>
          <p:cNvPr id="2097185" name="图片 4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8900729" y="3468878"/>
            <a:ext cx="3162574" cy="3086367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/>
              <a:t>Injecting Semantic Concepts </a:t>
            </a:r>
            <a:r>
              <a:rPr altLang="zh-CN" baseline="30000" dirty="0" kumimoji="1" lang="en-US"/>
              <a:t>[1]</a:t>
            </a:r>
            <a:endParaRPr altLang="en-US" baseline="30000" dirty="0" kumimoji="1" lang="zh-CN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17</a:t>
            </a:fld>
            <a:endParaRPr altLang="en-US" kumimoji="1" lang="zh-CN"/>
          </a:p>
        </p:txBody>
      </p:sp>
      <p:sp>
        <p:nvSpPr>
          <p:cNvPr id="104869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lvl="1"/>
            <a:endParaRPr altLang="zh-CN" dirty="0" kumimoji="1" lang="en-US"/>
          </a:p>
          <a:p>
            <a:pPr lvl="1"/>
            <a:endParaRPr altLang="zh-CN" dirty="0" kumimoji="1" lang="en-US"/>
          </a:p>
          <a:p>
            <a:pPr lvl="1"/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lvl="1"/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en-US" dirty="0" kumimoji="1" lang="zh-CN"/>
          </a:p>
        </p:txBody>
      </p:sp>
      <p:sp>
        <p:nvSpPr>
          <p:cNvPr id="1048694" name="文本框 5"/>
          <p:cNvSpPr txBox="1"/>
          <p:nvPr/>
        </p:nvSpPr>
        <p:spPr>
          <a:xfrm>
            <a:off x="1563623" y="6270536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Fang Z, Wang J, Hu X, et al. Injecting Semantic Concepts into End-to-End Image Captioning </a:t>
            </a:r>
            <a:r>
              <a:rPr altLang="zh-CN" dirty="0" sz="1200" kumimoji="1" lang="en-US"/>
              <a:t>CVPR 2022</a:t>
            </a:r>
            <a:endParaRPr altLang="en-US" dirty="0" sz="1200" kumimoji="1" lang="zh-CN"/>
          </a:p>
        </p:txBody>
      </p:sp>
      <p:pic>
        <p:nvPicPr>
          <p:cNvPr id="2097186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57952" y="1919198"/>
            <a:ext cx="10126179" cy="3650605"/>
          </a:xfrm>
          <a:prstGeom prst="rect"/>
        </p:spPr>
      </p:pic>
      <p:sp>
        <p:nvSpPr>
          <p:cNvPr id="1048695" name="矩形 4"/>
          <p:cNvSpPr/>
          <p:nvPr/>
        </p:nvSpPr>
        <p:spPr>
          <a:xfrm>
            <a:off x="7315200" y="2710927"/>
            <a:ext cx="4108269" cy="2710927"/>
          </a:xfrm>
          <a:prstGeom prst="rect"/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96" name="矩形 6"/>
          <p:cNvSpPr/>
          <p:nvPr/>
        </p:nvSpPr>
        <p:spPr>
          <a:xfrm>
            <a:off x="6594438" y="3872753"/>
            <a:ext cx="817581" cy="1011219"/>
          </a:xfrm>
          <a:prstGeom prst="rect"/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97" name="矩形 8"/>
          <p:cNvSpPr/>
          <p:nvPr/>
        </p:nvSpPr>
        <p:spPr>
          <a:xfrm>
            <a:off x="6766560" y="2622801"/>
            <a:ext cx="645459" cy="636766"/>
          </a:xfrm>
          <a:prstGeom prst="rect"/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87" name="图片 10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693973" y="4065824"/>
            <a:ext cx="3833192" cy="1226926"/>
          </a:xfrm>
          <a:prstGeom prst="rect"/>
        </p:spPr>
      </p:pic>
      <p:pic>
        <p:nvPicPr>
          <p:cNvPr id="2097188" name="图片 12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252398" y="5533995"/>
            <a:ext cx="716342" cy="243861"/>
          </a:xfrm>
          <a:prstGeom prst="rect"/>
        </p:spPr>
      </p:pic>
      <p:sp>
        <p:nvSpPr>
          <p:cNvPr id="1048698" name="文本框 13"/>
          <p:cNvSpPr txBox="1"/>
          <p:nvPr/>
        </p:nvSpPr>
        <p:spPr>
          <a:xfrm>
            <a:off x="7693973" y="2791523"/>
            <a:ext cx="4421673" cy="1424939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altLang="zh-CN" dirty="0" lang="en-US"/>
              <a:t>The caption token </a:t>
            </a:r>
            <a:r>
              <a:rPr altLang="zh-CN" b="0" dirty="0" sz="1800" i="0" lang="en-US">
                <a:solidFill>
                  <a:srgbClr val="000000"/>
                </a:solidFill>
                <a:effectLst/>
                <a:latin typeface="NimbusRomNo9L-Regu"/>
              </a:rPr>
              <a:t>by language parsing</a:t>
            </a:r>
            <a:r>
              <a:rPr altLang="zh-CN" dirty="0" lang="en-US"/>
              <a:t> 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zh-CN" dirty="0" lang="en-US"/>
              <a:t>Simply use the whole caption tokens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zh-CN" dirty="0" lang="en-US"/>
              <a:t>Object tags by detector</a:t>
            </a:r>
            <a:br>
              <a:rPr altLang="zh-CN" dirty="0" lang="en-US"/>
            </a:br>
            <a:r>
              <a:rPr altLang="zh-CN" dirty="0" lang="en-US"/>
              <a:t> </a:t>
            </a:r>
            <a:endParaRPr altLang="en-US" dirty="0" 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/>
              <a:t>Injecting Semantic Concepts </a:t>
            </a:r>
            <a:r>
              <a:rPr altLang="zh-CN" baseline="30000" dirty="0" kumimoji="1" lang="en-US"/>
              <a:t>[1]</a:t>
            </a:r>
            <a:endParaRPr altLang="en-US" baseline="30000" dirty="0" kumimoji="1" lang="zh-CN"/>
          </a:p>
        </p:txBody>
      </p:sp>
      <p:sp>
        <p:nvSpPr>
          <p:cNvPr id="104870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18</a:t>
            </a:fld>
            <a:endParaRPr altLang="en-US" kumimoji="1" lang="zh-CN"/>
          </a:p>
        </p:txBody>
      </p:sp>
      <p:sp>
        <p:nvSpPr>
          <p:cNvPr id="104870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endParaRPr altLang="zh-CN" dirty="0" kumimoji="1" lang="en-US"/>
          </a:p>
          <a:p>
            <a:pPr indent="0" lvl="1" marL="457200">
              <a:buNone/>
            </a:pPr>
            <a:r>
              <a:rPr altLang="zh-CN" dirty="0" kumimoji="1" lang="en-US"/>
              <a:t>Multi-Model Fusion Module</a:t>
            </a:r>
          </a:p>
          <a:p>
            <a:pPr lvl="1"/>
            <a:endParaRPr altLang="zh-CN" dirty="0" kumimoji="1" lang="en-US"/>
          </a:p>
          <a:p>
            <a:pPr lvl="1"/>
            <a:endParaRPr altLang="zh-CN" dirty="0" kumimoji="1" lang="en-US"/>
          </a:p>
          <a:p>
            <a:pPr lvl="1"/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lvl="1"/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en-US" dirty="0" kumimoji="1" lang="zh-CN"/>
          </a:p>
        </p:txBody>
      </p:sp>
      <p:sp>
        <p:nvSpPr>
          <p:cNvPr id="1048705" name="文本框 5"/>
          <p:cNvSpPr txBox="1"/>
          <p:nvPr/>
        </p:nvSpPr>
        <p:spPr>
          <a:xfrm>
            <a:off x="1563623" y="6270536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Fang Z, Wang J, Hu X, et al. Injecting Semantic Concepts into End-to-End Image Captioning </a:t>
            </a:r>
            <a:r>
              <a:rPr altLang="zh-CN" dirty="0" sz="1200" kumimoji="1" lang="en-US"/>
              <a:t>CVPR 2022</a:t>
            </a:r>
            <a:endParaRPr altLang="en-US" dirty="0" sz="1200" kumimoji="1" lang="zh-CN"/>
          </a:p>
        </p:txBody>
      </p:sp>
      <p:sp>
        <p:nvSpPr>
          <p:cNvPr id="1048706" name="矩形 6"/>
          <p:cNvSpPr/>
          <p:nvPr/>
        </p:nvSpPr>
        <p:spPr>
          <a:xfrm>
            <a:off x="6594438" y="3872753"/>
            <a:ext cx="817581" cy="1011219"/>
          </a:xfrm>
          <a:prstGeom prst="rect"/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707" name="矩形 8"/>
          <p:cNvSpPr/>
          <p:nvPr/>
        </p:nvSpPr>
        <p:spPr>
          <a:xfrm>
            <a:off x="6766560" y="2622801"/>
            <a:ext cx="645459" cy="636766"/>
          </a:xfrm>
          <a:prstGeom prst="rect"/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89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676997" y="2846388"/>
            <a:ext cx="3642676" cy="2651990"/>
          </a:xfrm>
          <a:prstGeom prst="rect"/>
        </p:spPr>
      </p:pic>
      <p:pic>
        <p:nvPicPr>
          <p:cNvPr id="2097190" name="图片 1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305673" y="4080943"/>
            <a:ext cx="1325995" cy="1577477"/>
          </a:xfrm>
          <a:prstGeom prst="rect"/>
        </p:spPr>
      </p:pic>
      <p:pic>
        <p:nvPicPr>
          <p:cNvPr id="2097191" name="图片 16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570328" y="2451801"/>
            <a:ext cx="3269263" cy="533446"/>
          </a:xfrm>
          <a:prstGeom prst="rect"/>
        </p:spPr>
      </p:pic>
      <p:pic>
        <p:nvPicPr>
          <p:cNvPr id="2097192" name="图片 18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412019" y="3792748"/>
            <a:ext cx="3505504" cy="640135"/>
          </a:xfrm>
          <a:prstGeom prst="rect"/>
        </p:spPr>
      </p:pic>
      <p:pic>
        <p:nvPicPr>
          <p:cNvPr id="2097193" name="图片 20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8196947" y="5316449"/>
            <a:ext cx="1935648" cy="426757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/>
              <a:t>Injecting Semantic Concepts </a:t>
            </a:r>
            <a:r>
              <a:rPr altLang="zh-CN" baseline="30000" dirty="0" kumimoji="1" lang="en-US"/>
              <a:t>[1]</a:t>
            </a:r>
            <a:endParaRPr altLang="en-US" baseline="30000" dirty="0" kumimoji="1" lang="zh-CN"/>
          </a:p>
        </p:txBody>
      </p:sp>
      <p:sp>
        <p:nvSpPr>
          <p:cNvPr id="10487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19</a:t>
            </a:fld>
            <a:endParaRPr altLang="en-US" kumimoji="1" lang="zh-CN"/>
          </a:p>
        </p:txBody>
      </p:sp>
      <p:sp>
        <p:nvSpPr>
          <p:cNvPr id="104871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lvl="1"/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en-US" dirty="0" kumimoji="1" lang="zh-CN"/>
          </a:p>
        </p:txBody>
      </p:sp>
      <p:sp>
        <p:nvSpPr>
          <p:cNvPr id="1048714" name="文本框 5"/>
          <p:cNvSpPr txBox="1"/>
          <p:nvPr/>
        </p:nvSpPr>
        <p:spPr>
          <a:xfrm>
            <a:off x="1563623" y="6270536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Fang Z, Wang J, Hu X, et al. Injecting Semantic Concepts into End-to-End Image Captioning </a:t>
            </a:r>
            <a:r>
              <a:rPr altLang="zh-CN" dirty="0" sz="1200" kumimoji="1" lang="en-US"/>
              <a:t>CVPR 2022</a:t>
            </a:r>
            <a:endParaRPr altLang="en-US" dirty="0" sz="1200" kumimoji="1" lang="zh-CN"/>
          </a:p>
        </p:txBody>
      </p:sp>
      <p:sp>
        <p:nvSpPr>
          <p:cNvPr id="1048715" name="矩形 6"/>
          <p:cNvSpPr/>
          <p:nvPr/>
        </p:nvSpPr>
        <p:spPr>
          <a:xfrm>
            <a:off x="6594438" y="3872753"/>
            <a:ext cx="817581" cy="1011219"/>
          </a:xfrm>
          <a:prstGeom prst="rect"/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716" name="矩形 8"/>
          <p:cNvSpPr/>
          <p:nvPr/>
        </p:nvSpPr>
        <p:spPr>
          <a:xfrm>
            <a:off x="6766560" y="2622801"/>
            <a:ext cx="645459" cy="636766"/>
          </a:xfrm>
          <a:prstGeom prst="rect"/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94" name="图片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47094"/>
          <a:stretch>
            <a:fillRect/>
          </a:stretch>
        </p:blipFill>
        <p:spPr>
          <a:xfrm>
            <a:off x="17316" y="2596805"/>
            <a:ext cx="7071973" cy="2612596"/>
          </a:xfrm>
          <a:prstGeom prst="rect"/>
        </p:spPr>
      </p:pic>
      <p:pic>
        <p:nvPicPr>
          <p:cNvPr id="2097195" name="图片 10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382229" y="1802199"/>
            <a:ext cx="3901902" cy="3463547"/>
          </a:xfrm>
          <a:prstGeom prst="rect"/>
        </p:spPr>
      </p:pic>
      <p:pic>
        <p:nvPicPr>
          <p:cNvPr id="2097196" name="图片 1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b="9300"/>
          <a:stretch>
            <a:fillRect/>
          </a:stretch>
        </p:blipFill>
        <p:spPr>
          <a:xfrm>
            <a:off x="-12128" y="1802199"/>
            <a:ext cx="7047717" cy="663623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/>
              <a:t>Improvement</a:t>
            </a:r>
            <a:endParaRPr altLang="en-US" dirty="0" kumimoji="1" lang="zh-CN"/>
          </a:p>
        </p:txBody>
      </p:sp>
      <p:sp>
        <p:nvSpPr>
          <p:cNvPr id="1048592" name="内容占位符 2"/>
          <p:cNvSpPr>
            <a:spLocks noGrp="1"/>
          </p:cNvSpPr>
          <p:nvPr>
            <p:ph idx="1"/>
          </p:nvPr>
        </p:nvSpPr>
        <p:spPr>
          <a:xfrm>
            <a:off x="395599" y="1781273"/>
            <a:ext cx="11796401" cy="4671825"/>
          </a:xfrm>
        </p:spPr>
        <p:txBody>
          <a:bodyPr>
            <a:normAutofit fontScale="72222" lnSpcReduction="20000"/>
          </a:bodyPr>
          <a:p>
            <a:pPr indent="0" marL="0">
              <a:buNone/>
            </a:pPr>
            <a:r>
              <a:rPr altLang="zh-CN" dirty="0" sz="3100" kumimoji="1" lang="en-US"/>
              <a:t>Object Extraction and </a:t>
            </a:r>
            <a:r>
              <a:rPr altLang="zh-CN" dirty="0" sz="3200" kumimoji="1" lang="en-US"/>
              <a:t>utilization</a:t>
            </a:r>
            <a:endParaRPr altLang="zh-CN" dirty="0" sz="3100" kumimoji="1" lang="en-US"/>
          </a:p>
          <a:p>
            <a:r>
              <a:rPr altLang="zh-CN" dirty="0" sz="2600" kumimoji="1" lang="en-US"/>
              <a:t>Bottom-Up and Top-Down Attention for Image Captioning and Visual Question Answering (CVPR2018)</a:t>
            </a:r>
            <a:endParaRPr altLang="zh-CN" dirty="0" sz="2600" kumimoji="1" lang="en"/>
          </a:p>
          <a:p>
            <a:r>
              <a:rPr altLang="zh-CN" dirty="0" sz="2600" kumimoji="1" lang="en"/>
              <a:t>X-Linear Attention Networks for Image Captioning (CVPR 2020)</a:t>
            </a:r>
          </a:p>
          <a:p>
            <a:r>
              <a:rPr altLang="zh-CN" dirty="0" sz="2600" kumimoji="1" lang="en"/>
              <a:t>Meshed-Memory Transformer for Image Captioning (CVPR 2020)</a:t>
            </a:r>
          </a:p>
          <a:p>
            <a:r>
              <a:rPr altLang="zh-CN" b="1" dirty="0" sz="2600" lang="en-US">
                <a:solidFill>
                  <a:srgbClr val="000000"/>
                </a:solidFill>
                <a:latin typeface="NimbusRomNo9L-Medi"/>
              </a:rPr>
              <a:t>VIVO: Visual Vocabulary </a:t>
            </a:r>
            <a:r>
              <a:rPr altLang="zh-CN" b="1" dirty="0" sz="2600" i="0" lang="en-US">
                <a:solidFill>
                  <a:srgbClr val="000000"/>
                </a:solidFill>
                <a:effectLst/>
                <a:latin typeface="NimbusRomNo9L-Medi"/>
              </a:rPr>
              <a:t>Pre-Training for Novel Object Captioning </a:t>
            </a:r>
            <a:r>
              <a:rPr altLang="zh-CN" b="1" dirty="0" sz="2600" kumimoji="1" lang="en-US"/>
              <a:t>(AAAI 2021)</a:t>
            </a:r>
            <a:endParaRPr altLang="zh-CN" dirty="0" sz="2600" kumimoji="1" lang="en"/>
          </a:p>
          <a:p>
            <a:pPr indent="0" marL="0">
              <a:buNone/>
            </a:pPr>
            <a:r>
              <a:rPr altLang="zh-CN" dirty="0" sz="3100" kumimoji="1" lang="en"/>
              <a:t>Revisit Grid Extraction</a:t>
            </a:r>
          </a:p>
          <a:p>
            <a:r>
              <a:rPr altLang="zh-CN" b="1" dirty="0" sz="2600" kumimoji="1" lang="en-US"/>
              <a:t>In Defense of Grid Features for Visual Question Answering (CVPR2020)</a:t>
            </a:r>
          </a:p>
          <a:p>
            <a:r>
              <a:rPr altLang="zh-CN" dirty="0" sz="2600" kumimoji="1" lang="en-US"/>
              <a:t>Dual-Level Collaborative Transformer for Image Captioning (AAAI 2021)</a:t>
            </a:r>
          </a:p>
          <a:p>
            <a:r>
              <a:rPr altLang="zh-CN" dirty="0" sz="2600" kumimoji="1" lang="en-US" err="1"/>
              <a:t>RSTNet</a:t>
            </a:r>
            <a:r>
              <a:rPr altLang="zh-CN" dirty="0" sz="2600" kumimoji="1" lang="en-US"/>
              <a:t>: Captioning With Adaptive Attention on Visual and Non-Visual Words (CVPR2021)</a:t>
            </a:r>
          </a:p>
          <a:p>
            <a:pPr indent="0" marL="0">
              <a:buNone/>
            </a:pPr>
            <a:r>
              <a:rPr altLang="zh-CN" dirty="0" sz="3100" kumimoji="1" lang="en-US"/>
              <a:t>End-to-end image caption</a:t>
            </a:r>
          </a:p>
          <a:p>
            <a:r>
              <a:rPr altLang="zh-CN" b="1" dirty="0" sz="2600" kumimoji="1" lang="en-US"/>
              <a:t>End-to-End Transformer Based Model for Image Captioning  (AAAI 2022)</a:t>
            </a:r>
          </a:p>
          <a:p>
            <a:r>
              <a:rPr altLang="zh-CN" b="1" dirty="0" sz="2600" kumimoji="1" lang="en-US"/>
              <a:t>Injecting Semantic Concepts into End-to-End Image Captioning (CVPR 2022)</a:t>
            </a:r>
            <a:endParaRPr altLang="zh-CN" b="1" dirty="0" sz="1800" kumimoji="1" lang="en"/>
          </a:p>
          <a:p>
            <a:endParaRPr altLang="zh-CN" dirty="0" sz="1800" kumimoji="1" lang="en"/>
          </a:p>
          <a:p>
            <a:endParaRPr altLang="zh-CN" dirty="0" sz="1800" kumimoji="1" lang="en"/>
          </a:p>
          <a:p>
            <a:endParaRPr altLang="en-US" dirty="0" sz="1800" kumimoji="1" lang="zh-CN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2</a:t>
            </a:fld>
            <a:endParaRPr altLang="en-US" kumimoji="1" 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/>
              <a:t>Injecting Semantic Concepts </a:t>
            </a:r>
            <a:r>
              <a:rPr altLang="zh-CN" baseline="30000" dirty="0" kumimoji="1" lang="en-US"/>
              <a:t>[1]</a:t>
            </a:r>
            <a:endParaRPr altLang="en-US" baseline="30000" dirty="0" kumimoji="1" lang="zh-CN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20</a:t>
            </a:fld>
            <a:endParaRPr altLang="en-US" kumimoji="1" lang="zh-CN"/>
          </a:p>
        </p:txBody>
      </p:sp>
      <p:sp>
        <p:nvSpPr>
          <p:cNvPr id="10487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lvl="1"/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lvl="1" marL="45720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zh-CN" dirty="0" kumimoji="1" lang="en-US"/>
          </a:p>
          <a:p>
            <a:pPr indent="0" marL="0">
              <a:buNone/>
            </a:pPr>
            <a:endParaRPr altLang="en-US" dirty="0" kumimoji="1" lang="zh-CN"/>
          </a:p>
        </p:txBody>
      </p:sp>
      <p:sp>
        <p:nvSpPr>
          <p:cNvPr id="1048723" name="文本框 5"/>
          <p:cNvSpPr txBox="1"/>
          <p:nvPr/>
        </p:nvSpPr>
        <p:spPr>
          <a:xfrm>
            <a:off x="1563623" y="6270536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Fang Z, Wang J, Hu X, et al. Injecting Semantic Concepts into End-to-End Image Captioning </a:t>
            </a:r>
            <a:r>
              <a:rPr altLang="zh-CN" dirty="0" sz="1200" kumimoji="1" lang="en-US"/>
              <a:t>CVPR 2022</a:t>
            </a:r>
            <a:endParaRPr altLang="en-US" dirty="0" sz="1200" kumimoji="1" lang="zh-CN"/>
          </a:p>
        </p:txBody>
      </p:sp>
      <p:sp>
        <p:nvSpPr>
          <p:cNvPr id="1048724" name="矩形 6"/>
          <p:cNvSpPr/>
          <p:nvPr/>
        </p:nvSpPr>
        <p:spPr>
          <a:xfrm>
            <a:off x="6594438" y="3872753"/>
            <a:ext cx="817581" cy="1011219"/>
          </a:xfrm>
          <a:prstGeom prst="rect"/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725" name="矩形 8"/>
          <p:cNvSpPr/>
          <p:nvPr/>
        </p:nvSpPr>
        <p:spPr>
          <a:xfrm>
            <a:off x="6766560" y="2622801"/>
            <a:ext cx="645459" cy="636766"/>
          </a:xfrm>
          <a:prstGeom prst="rect"/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97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16865"/>
          <a:stretch>
            <a:fillRect/>
          </a:stretch>
        </p:blipFill>
        <p:spPr>
          <a:xfrm>
            <a:off x="5896324" y="3259567"/>
            <a:ext cx="5387807" cy="2711575"/>
          </a:xfrm>
          <a:prstGeom prst="rect"/>
        </p:spPr>
      </p:pic>
      <p:pic>
        <p:nvPicPr>
          <p:cNvPr id="2097198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66710" y="1617049"/>
            <a:ext cx="5179121" cy="4224253"/>
          </a:xfrm>
          <a:prstGeom prst="rect"/>
        </p:spPr>
      </p:pic>
      <p:pic>
        <p:nvPicPr>
          <p:cNvPr id="2097199" name="图片 13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268304" y="1384202"/>
            <a:ext cx="4453006" cy="1896881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algn="ctr" indent="0" marL="0">
              <a:buNone/>
            </a:pPr>
            <a:endParaRPr altLang="zh-CN" dirty="0" kumimoji="1" lang="en-US"/>
          </a:p>
          <a:p>
            <a:pPr algn="ctr" indent="0" marL="0">
              <a:buNone/>
            </a:pPr>
            <a:endParaRPr altLang="zh-CN" dirty="0" kumimoji="1" lang="en-US"/>
          </a:p>
          <a:p>
            <a:pPr algn="ctr" indent="0" marL="0">
              <a:buNone/>
            </a:pPr>
            <a:endParaRPr altLang="zh-CN" dirty="0" kumimoji="1" lang="en-US"/>
          </a:p>
          <a:p>
            <a:pPr algn="ctr" indent="0" marL="0">
              <a:buNone/>
            </a:pPr>
            <a:r>
              <a:rPr altLang="zh-CN" dirty="0" sz="6600" kumimoji="1" lang="en-US"/>
              <a:t>Thanks</a:t>
            </a:r>
            <a:r>
              <a:rPr altLang="en-US" dirty="0" sz="6600" kumimoji="1" lang="zh-CN"/>
              <a:t>！</a:t>
            </a:r>
          </a:p>
        </p:txBody>
      </p:sp>
      <p:sp>
        <p:nvSpPr>
          <p:cNvPr id="104873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21</a:t>
            </a:fld>
            <a:endParaRPr altLang="en-US" kumimoji="1" lang="zh-CN"/>
          </a:p>
        </p:txBody>
      </p:sp>
      <p:sp>
        <p:nvSpPr>
          <p:cNvPr id="1048731" name="文本框 5"/>
          <p:cNvSpPr txBox="1"/>
          <p:nvPr/>
        </p:nvSpPr>
        <p:spPr>
          <a:xfrm>
            <a:off x="768531" y="5364331"/>
            <a:ext cx="8123301" cy="461665"/>
          </a:xfrm>
          <a:prstGeom prst="rect"/>
          <a:noFill/>
        </p:spPr>
        <p:txBody>
          <a:bodyPr rtlCol="0" wrap="square">
            <a:spAutoFit/>
          </a:bodyPr>
          <a:p>
            <a:endParaRPr altLang="zh-CN" dirty="0" sz="1200" kumimoji="1" lang="en-US"/>
          </a:p>
          <a:p>
            <a:endParaRPr altLang="en-US" dirty="0" sz="1200" kumimoji="1" 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zh-CN" dirty="0" kumimoji="1" lang="en-US"/>
              <a:t>Grid-feats-</a:t>
            </a:r>
            <a:r>
              <a:rPr altLang="zh-CN" dirty="0" kumimoji="1" lang="en-US" err="1"/>
              <a:t>vqa</a:t>
            </a:r>
            <a:r>
              <a:rPr altLang="zh-CN" baseline="30000" dirty="0" kumimoji="1" lang="en-US"/>
              <a:t>[1]</a:t>
            </a:r>
            <a:endParaRPr altLang="en-US" dirty="0" lang="zh-CN"/>
          </a:p>
        </p:txBody>
      </p:sp>
      <p:sp>
        <p:nvSpPr>
          <p:cNvPr id="104859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3</a:t>
            </a:fld>
            <a:endParaRPr altLang="en-US" dirty="0" kumimoji="1" lang="zh-CN"/>
          </a:p>
        </p:txBody>
      </p:sp>
      <p:sp>
        <p:nvSpPr>
          <p:cNvPr id="1048599" name="文本框 5"/>
          <p:cNvSpPr txBox="1"/>
          <p:nvPr/>
        </p:nvSpPr>
        <p:spPr>
          <a:xfrm>
            <a:off x="1563623" y="6314598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dirty="0" sz="1200" lang="en-US">
                <a:solidFill>
                  <a:srgbClr val="222222"/>
                </a:solidFill>
                <a:latin typeface="PingFangSC-Regular"/>
              </a:rPr>
              <a:t>Jiang H , </a:t>
            </a:r>
            <a:r>
              <a:rPr altLang="zh-CN" dirty="0" sz="1200" lang="en-US" err="1">
                <a:solidFill>
                  <a:srgbClr val="222222"/>
                </a:solidFill>
                <a:latin typeface="PingFangSC-Regular"/>
              </a:rPr>
              <a:t>Misra</a:t>
            </a:r>
            <a:r>
              <a:rPr altLang="zh-CN" dirty="0" sz="1200" lang="en-US">
                <a:solidFill>
                  <a:srgbClr val="222222"/>
                </a:solidFill>
                <a:latin typeface="PingFangSC-Regular"/>
              </a:rPr>
              <a:t> I , Rohrbach M , et al. In Defense of Grid Features for Visual Question Answering CVPR 2020</a:t>
            </a:r>
            <a:endParaRPr altLang="en-US" dirty="0" sz="1200" lang="zh-CN">
              <a:solidFill>
                <a:srgbClr val="222222"/>
              </a:solidFill>
              <a:latin typeface="PingFangSC-Regular"/>
            </a:endParaRPr>
          </a:p>
        </p:txBody>
      </p:sp>
      <p:sp>
        <p:nvSpPr>
          <p:cNvPr id="1048600" name="内容占位符 2"/>
          <p:cNvSpPr txBox="1"/>
          <p:nvPr/>
        </p:nvSpPr>
        <p:spPr>
          <a:xfrm>
            <a:off x="11284131" y="1520825"/>
            <a:ext cx="6165669" cy="4125695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914400" eaLnBrk="1" hangingPunct="1" indent="-514350" latinLnBrk="0" marL="51435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342900" latinLnBrk="0" marL="8001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buFont typeface="Arial" panose="020B0604020202020204" pitchFamily="34" charset="0"/>
              <a:buNone/>
            </a:pPr>
            <a:endParaRPr altLang="zh-CN" dirty="0" sz="3200" lang="en-US"/>
          </a:p>
        </p:txBody>
      </p:sp>
      <p:sp>
        <p:nvSpPr>
          <p:cNvPr id="1048601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 dirty="0" lang="en-US"/>
              <a:t>Previous model </a:t>
            </a:r>
            <a:r>
              <a:rPr altLang="zh-CN" dirty="0" sz="2800" lang="en-US"/>
              <a:t>uses pre-trained object detectors to identify salient regions based solely on the visual input itself. </a:t>
            </a:r>
          </a:p>
          <a:p>
            <a:pPr indent="0" marL="0">
              <a:buNone/>
            </a:pPr>
            <a:r>
              <a:rPr altLang="zh-CN" b="1" dirty="0" lang="en-US"/>
              <a:t>Possible main reason</a:t>
            </a:r>
            <a:endParaRPr altLang="zh-CN" dirty="0" lang="en-US"/>
          </a:p>
          <a:p>
            <a:r>
              <a:rPr altLang="zh-CN" dirty="0" sz="2800" lang="en-US"/>
              <a:t>better localization of individual objects </a:t>
            </a:r>
          </a:p>
          <a:p>
            <a:r>
              <a:rPr altLang="zh-CN" dirty="0" sz="2800" lang="en-US"/>
              <a:t>a number of regions can easily capture both the coarse-level information and fine- grained details in the image </a:t>
            </a:r>
          </a:p>
          <a:p>
            <a:pPr indent="0" marL="0">
              <a:buNone/>
            </a:pPr>
            <a:r>
              <a:rPr altLang="zh-CN" b="1" dirty="0" lang="en-US"/>
              <a:t>Disadvantages of region feats</a:t>
            </a:r>
          </a:p>
          <a:p>
            <a:r>
              <a:rPr altLang="zh-CN" dirty="0" sz="2800" lang="en-US"/>
              <a:t>time-consuming</a:t>
            </a:r>
          </a:p>
          <a:p>
            <a:r>
              <a:rPr altLang="zh-CN" dirty="0" sz="2800" lang="en-US"/>
              <a:t>Can’t implement end-to-end captioning  </a:t>
            </a:r>
            <a:endParaRPr altLang="en-US" dirty="0" lang="zh-CN"/>
          </a:p>
          <a:p>
            <a:endParaRPr altLang="en-US" dirty="0" 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zh-CN" dirty="0" kumimoji="1" lang="en-US"/>
              <a:t>Grid-feats-</a:t>
            </a:r>
            <a:r>
              <a:rPr altLang="zh-CN" dirty="0" kumimoji="1" lang="en-US" err="1"/>
              <a:t>vqa</a:t>
            </a:r>
            <a:r>
              <a:rPr altLang="zh-CN" baseline="30000" dirty="0" kumimoji="1" lang="en-US"/>
              <a:t>[1]</a:t>
            </a:r>
            <a:endParaRPr altLang="en-US" dirty="0" lang="zh-CN"/>
          </a:p>
        </p:txBody>
      </p:sp>
      <p:sp>
        <p:nvSpPr>
          <p:cNvPr id="104860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4</a:t>
            </a:fld>
            <a:endParaRPr altLang="en-US" dirty="0" kumimoji="1" lang="zh-CN"/>
          </a:p>
        </p:txBody>
      </p:sp>
      <p:sp>
        <p:nvSpPr>
          <p:cNvPr id="1048607" name="文本框 5"/>
          <p:cNvSpPr txBox="1"/>
          <p:nvPr/>
        </p:nvSpPr>
        <p:spPr>
          <a:xfrm>
            <a:off x="1563623" y="6314598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dirty="0" sz="1200" lang="en-US">
                <a:solidFill>
                  <a:srgbClr val="222222"/>
                </a:solidFill>
                <a:latin typeface="PingFangSC-Regular"/>
              </a:rPr>
              <a:t>Jiang H , </a:t>
            </a:r>
            <a:r>
              <a:rPr altLang="zh-CN" dirty="0" sz="1200" lang="en-US" err="1">
                <a:solidFill>
                  <a:srgbClr val="222222"/>
                </a:solidFill>
                <a:latin typeface="PingFangSC-Regular"/>
              </a:rPr>
              <a:t>Misra</a:t>
            </a:r>
            <a:r>
              <a:rPr altLang="zh-CN" dirty="0" sz="1200" lang="en-US">
                <a:solidFill>
                  <a:srgbClr val="222222"/>
                </a:solidFill>
                <a:latin typeface="PingFangSC-Regular"/>
              </a:rPr>
              <a:t> I , Rohrbach M , et al. In Defense of Grid Features for Visual Question Answering CVPR 2020</a:t>
            </a:r>
            <a:endParaRPr altLang="en-US" dirty="0" sz="1200" lang="zh-CN">
              <a:solidFill>
                <a:srgbClr val="222222"/>
              </a:solidFill>
              <a:latin typeface="PingFangSC-Regular"/>
            </a:endParaRPr>
          </a:p>
        </p:txBody>
      </p:sp>
      <p:sp>
        <p:nvSpPr>
          <p:cNvPr id="1048608" name="内容占位符 4"/>
          <p:cNvSpPr>
            <a:spLocks noGrp="1"/>
          </p:cNvSpPr>
          <p:nvPr>
            <p:ph idx="1"/>
          </p:nvPr>
        </p:nvSpPr>
        <p:spPr>
          <a:xfrm>
            <a:off x="768530" y="1520825"/>
            <a:ext cx="11169469" cy="4351338"/>
          </a:xfrm>
        </p:spPr>
        <p:txBody>
          <a:bodyPr>
            <a:normAutofit fontScale="91667" lnSpcReduction="10000"/>
          </a:bodyPr>
          <a:p>
            <a:r>
              <a:rPr altLang="zh-CN" dirty="0" lang="en-US"/>
              <a:t>Review the</a:t>
            </a:r>
            <a:r>
              <a:rPr altLang="en-US" dirty="0" lang="zh-CN"/>
              <a:t> </a:t>
            </a:r>
            <a:r>
              <a:rPr altLang="zh-CN" dirty="0" lang="en-US"/>
              <a:t>region-feats</a:t>
            </a:r>
            <a:r>
              <a:rPr altLang="en-US" dirty="0" lang="zh-CN"/>
              <a:t> </a:t>
            </a:r>
            <a:r>
              <a:rPr altLang="zh-CN" dirty="0" lang="en-US"/>
              <a:t>from</a:t>
            </a:r>
            <a:r>
              <a:rPr altLang="en-US" dirty="0" lang="zh-CN"/>
              <a:t> </a:t>
            </a:r>
            <a:r>
              <a:rPr altLang="zh-CN" dirty="0" lang="en-US"/>
              <a:t>bottom-up</a:t>
            </a:r>
            <a:r>
              <a:rPr altLang="en-US" dirty="0" lang="zh-CN"/>
              <a:t> </a:t>
            </a:r>
            <a:r>
              <a:rPr altLang="zh-CN" dirty="0" lang="en-US"/>
              <a:t>attention</a:t>
            </a:r>
          </a:p>
          <a:p>
            <a:endParaRPr altLang="zh-CN" dirty="0" lang="en-US"/>
          </a:p>
          <a:p>
            <a:r>
              <a:rPr altLang="zh-CN" dirty="0" lang="en-US"/>
              <a:t>Use a Faster R-CNN detection model</a:t>
            </a:r>
          </a:p>
          <a:p>
            <a:r>
              <a:rPr altLang="zh-CN" dirty="0" lang="en-US"/>
              <a:t>Trained on Visual Genome dataset</a:t>
            </a:r>
          </a:p>
          <a:p>
            <a:r>
              <a:rPr altLang="zh-CN" dirty="0" lang="en-US"/>
              <a:t>Two stage</a:t>
            </a:r>
          </a:p>
          <a:p>
            <a:r>
              <a:rPr altLang="zh-CN" dirty="0" lang="en-US"/>
              <a:t>Operations:</a:t>
            </a:r>
          </a:p>
          <a:p>
            <a:r>
              <a:rPr altLang="zh-CN" b="1" dirty="0" sz="2400" lang="en-US"/>
              <a:t>Region selection</a:t>
            </a:r>
            <a:r>
              <a:rPr altLang="zh-CN" dirty="0" sz="2400" lang="en-US"/>
              <a:t>, first select </a:t>
            </a:r>
            <a:r>
              <a:rPr altLang="zh-CN" dirty="0" sz="2400" lang="en-US" err="1"/>
              <a:t>RoIs</a:t>
            </a:r>
            <a:r>
              <a:rPr altLang="zh-CN" dirty="0" sz="2400" lang="en-US"/>
              <a:t> through a RPN; another aggregate top N boxes in per-class manner</a:t>
            </a:r>
          </a:p>
          <a:p>
            <a:r>
              <a:rPr altLang="zh-CN" b="1" dirty="0" sz="2400" lang="en-US"/>
              <a:t>Region-feats computation</a:t>
            </a:r>
            <a:r>
              <a:rPr altLang="zh-CN" dirty="0" sz="2400" lang="en-US"/>
              <a:t>, </a:t>
            </a:r>
            <a:r>
              <a:rPr altLang="zh-CN" dirty="0" sz="2400" lang="en-US" err="1"/>
              <a:t>RoIPool</a:t>
            </a:r>
            <a:r>
              <a:rPr altLang="zh-CN" dirty="0" sz="2400" lang="en-US"/>
              <a:t> operations to get the initial region-level features. Finally, region features that survive both rounds of selection are stacked together as the bottom-up features to represent an image. </a:t>
            </a:r>
          </a:p>
          <a:p>
            <a:pPr indent="0" marL="0">
              <a:buNone/>
            </a:pPr>
            <a:endParaRPr altLang="zh-CN" dirty="0" lang="en-US"/>
          </a:p>
        </p:txBody>
      </p:sp>
      <p:pic>
        <p:nvPicPr>
          <p:cNvPr id="2097154" name="内容占位符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29589"/>
          <a:stretch>
            <a:fillRect/>
          </a:stretch>
        </p:blipFill>
        <p:spPr>
          <a:xfrm>
            <a:off x="8458362" y="1476761"/>
            <a:ext cx="3733638" cy="2487372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zh-CN" dirty="0" kumimoji="1" lang="en-US"/>
              <a:t>Grid-feats-</a:t>
            </a:r>
            <a:r>
              <a:rPr altLang="zh-CN" dirty="0" kumimoji="1" lang="en-US" err="1"/>
              <a:t>vqa</a:t>
            </a:r>
            <a:r>
              <a:rPr altLang="zh-CN" baseline="30000" dirty="0" kumimoji="1" lang="en-US"/>
              <a:t>[1]</a:t>
            </a:r>
            <a:endParaRPr altLang="en-US" dirty="0" lang="zh-CN"/>
          </a:p>
        </p:txBody>
      </p:sp>
      <p:sp>
        <p:nvSpPr>
          <p:cNvPr id="10486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5</a:t>
            </a:fld>
            <a:endParaRPr altLang="en-US" dirty="0" kumimoji="1" lang="zh-CN"/>
          </a:p>
        </p:txBody>
      </p:sp>
      <p:sp>
        <p:nvSpPr>
          <p:cNvPr id="1048614" name="文本框 5"/>
          <p:cNvSpPr txBox="1"/>
          <p:nvPr/>
        </p:nvSpPr>
        <p:spPr>
          <a:xfrm>
            <a:off x="1563623" y="6314598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dirty="0" sz="1200" lang="en-US">
                <a:solidFill>
                  <a:srgbClr val="222222"/>
                </a:solidFill>
                <a:latin typeface="PingFangSC-Regular"/>
              </a:rPr>
              <a:t>Jiang H , </a:t>
            </a:r>
            <a:r>
              <a:rPr altLang="zh-CN" dirty="0" sz="1200" lang="en-US" err="1">
                <a:solidFill>
                  <a:srgbClr val="222222"/>
                </a:solidFill>
                <a:latin typeface="PingFangSC-Regular"/>
              </a:rPr>
              <a:t>Misra</a:t>
            </a:r>
            <a:r>
              <a:rPr altLang="zh-CN" dirty="0" sz="1200" lang="en-US">
                <a:solidFill>
                  <a:srgbClr val="222222"/>
                </a:solidFill>
                <a:latin typeface="PingFangSC-Regular"/>
              </a:rPr>
              <a:t> I , Rohrbach M , et al. In Defense of Grid Features for Visual Question Answering CVPR 2020</a:t>
            </a:r>
            <a:endParaRPr altLang="en-US" dirty="0" sz="1200" lang="zh-CN">
              <a:solidFill>
                <a:srgbClr val="222222"/>
              </a:solidFill>
              <a:latin typeface="PingFangSC-Regular"/>
            </a:endParaRPr>
          </a:p>
        </p:txBody>
      </p:sp>
      <p:pic>
        <p:nvPicPr>
          <p:cNvPr id="2097155" name="内容占位符 6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08551" y="1791547"/>
            <a:ext cx="4237087" cy="4252328"/>
          </a:xfrm>
        </p:spPr>
      </p:pic>
      <p:pic>
        <p:nvPicPr>
          <p:cNvPr id="2097156" name="图片 10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096000" y="2350452"/>
            <a:ext cx="4519052" cy="1813717"/>
          </a:xfrm>
          <a:prstGeom prst="rect"/>
        </p:spPr>
      </p:pic>
      <p:pic>
        <p:nvPicPr>
          <p:cNvPr id="2097157" name="图片 12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096000" y="4164169"/>
            <a:ext cx="4572396" cy="1486029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zh-CN" dirty="0" kumimoji="1" lang="en-US"/>
              <a:t>Grid-feats-</a:t>
            </a:r>
            <a:r>
              <a:rPr altLang="zh-CN" dirty="0" kumimoji="1" lang="en-US" err="1"/>
              <a:t>vqa</a:t>
            </a:r>
            <a:r>
              <a:rPr altLang="zh-CN" baseline="30000" dirty="0" kumimoji="1" lang="en-US"/>
              <a:t>[1]</a:t>
            </a:r>
            <a:endParaRPr altLang="en-US" dirty="0" lang="zh-CN"/>
          </a:p>
        </p:txBody>
      </p:sp>
      <p:sp>
        <p:nvSpPr>
          <p:cNvPr id="104861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6</a:t>
            </a:fld>
            <a:endParaRPr altLang="en-US" dirty="0" kumimoji="1" lang="zh-CN"/>
          </a:p>
        </p:txBody>
      </p:sp>
      <p:sp>
        <p:nvSpPr>
          <p:cNvPr id="1048620" name="文本框 5"/>
          <p:cNvSpPr txBox="1"/>
          <p:nvPr/>
        </p:nvSpPr>
        <p:spPr>
          <a:xfrm>
            <a:off x="1563623" y="6314598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dirty="0" sz="1200" lang="en-US">
                <a:solidFill>
                  <a:srgbClr val="222222"/>
                </a:solidFill>
                <a:latin typeface="PingFangSC-Regular"/>
              </a:rPr>
              <a:t>Jiang H , </a:t>
            </a:r>
            <a:r>
              <a:rPr altLang="zh-CN" dirty="0" sz="1200" lang="en-US" err="1">
                <a:solidFill>
                  <a:srgbClr val="222222"/>
                </a:solidFill>
                <a:latin typeface="PingFangSC-Regular"/>
              </a:rPr>
              <a:t>Misra</a:t>
            </a:r>
            <a:r>
              <a:rPr altLang="zh-CN" dirty="0" sz="1200" lang="en-US">
                <a:solidFill>
                  <a:srgbClr val="222222"/>
                </a:solidFill>
                <a:latin typeface="PingFangSC-Regular"/>
              </a:rPr>
              <a:t> I , Rohrbach M , et al. In Defense of Grid Features for Visual Question Answering CVPR 2020</a:t>
            </a:r>
            <a:endParaRPr altLang="en-US" dirty="0" sz="1200" lang="zh-CN">
              <a:solidFill>
                <a:srgbClr val="222222"/>
              </a:solidFill>
              <a:latin typeface="PingFangSC-Regular"/>
            </a:endParaRPr>
          </a:p>
        </p:txBody>
      </p:sp>
      <p:pic>
        <p:nvPicPr>
          <p:cNvPr id="2097158" name="图片 10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096000" y="2248358"/>
            <a:ext cx="4519052" cy="1813717"/>
          </a:xfrm>
          <a:prstGeom prst="rect"/>
        </p:spPr>
      </p:pic>
      <p:pic>
        <p:nvPicPr>
          <p:cNvPr id="2097159" name="图片 1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213914" y="4106137"/>
            <a:ext cx="4572396" cy="1486029"/>
          </a:xfrm>
          <a:prstGeom prst="rect"/>
        </p:spPr>
      </p:pic>
      <p:pic>
        <p:nvPicPr>
          <p:cNvPr id="2097160" name="内容占位符 8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071690" y="1898236"/>
            <a:ext cx="4381880" cy="403895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zh-CN" dirty="0" kumimoji="1" lang="en-US"/>
              <a:t>Grid-feats-</a:t>
            </a:r>
            <a:r>
              <a:rPr altLang="zh-CN" dirty="0" kumimoji="1" lang="en-US" err="1"/>
              <a:t>vqa</a:t>
            </a:r>
            <a:r>
              <a:rPr altLang="zh-CN" baseline="30000" dirty="0" kumimoji="1" lang="en-US"/>
              <a:t>[1]</a:t>
            </a:r>
            <a:endParaRPr altLang="en-US" dirty="0" lang="zh-CN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7</a:t>
            </a:fld>
            <a:endParaRPr altLang="en-US" dirty="0" kumimoji="1" lang="zh-CN"/>
          </a:p>
        </p:txBody>
      </p:sp>
      <p:sp>
        <p:nvSpPr>
          <p:cNvPr id="1048626" name="文本框 5"/>
          <p:cNvSpPr txBox="1"/>
          <p:nvPr/>
        </p:nvSpPr>
        <p:spPr>
          <a:xfrm>
            <a:off x="1563623" y="6314598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dirty="0" sz="1200" lang="en-US">
                <a:solidFill>
                  <a:srgbClr val="222222"/>
                </a:solidFill>
                <a:latin typeface="PingFangSC-Regular"/>
              </a:rPr>
              <a:t>Jiang H , </a:t>
            </a:r>
            <a:r>
              <a:rPr altLang="zh-CN" dirty="0" sz="1200" lang="en-US" err="1">
                <a:solidFill>
                  <a:srgbClr val="222222"/>
                </a:solidFill>
                <a:latin typeface="PingFangSC-Regular"/>
              </a:rPr>
              <a:t>Misra</a:t>
            </a:r>
            <a:r>
              <a:rPr altLang="zh-CN" dirty="0" sz="1200" lang="en-US">
                <a:solidFill>
                  <a:srgbClr val="222222"/>
                </a:solidFill>
                <a:latin typeface="PingFangSC-Regular"/>
              </a:rPr>
              <a:t> I , Rohrbach M , et al. In Defense of Grid Features for Visual Question Answering CVPR 2020</a:t>
            </a:r>
            <a:endParaRPr altLang="en-US" dirty="0" sz="1200" lang="zh-CN">
              <a:solidFill>
                <a:srgbClr val="222222"/>
              </a:solidFill>
              <a:latin typeface="PingFangSC-Regular"/>
            </a:endParaRPr>
          </a:p>
        </p:txBody>
      </p:sp>
      <p:sp>
        <p:nvSpPr>
          <p:cNvPr id="1048627" name="内容占位符 4"/>
          <p:cNvSpPr>
            <a:spLocks noGrp="1"/>
          </p:cNvSpPr>
          <p:nvPr>
            <p:ph idx="1"/>
          </p:nvPr>
        </p:nvSpPr>
        <p:spPr>
          <a:xfrm>
            <a:off x="768531" y="1520825"/>
            <a:ext cx="10515600" cy="4351338"/>
          </a:xfrm>
        </p:spPr>
        <p:txBody>
          <a:bodyPr/>
          <a:p>
            <a:r>
              <a:rPr altLang="zh-CN" dirty="0" lang="en-US"/>
              <a:t>Why do the grid features work?</a:t>
            </a:r>
          </a:p>
          <a:p>
            <a:r>
              <a:rPr altLang="zh-CN" dirty="0" lang="en-US"/>
              <a:t>Input Image Size</a:t>
            </a:r>
          </a:p>
          <a:p>
            <a:r>
              <a:rPr altLang="zh-CN" dirty="0" lang="en-US"/>
              <a:t>Pre-Training Datasets</a:t>
            </a:r>
          </a:p>
        </p:txBody>
      </p:sp>
      <p:pic>
        <p:nvPicPr>
          <p:cNvPr id="2097161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52678" y="3337560"/>
            <a:ext cx="4328535" cy="2301439"/>
          </a:xfrm>
          <a:prstGeom prst="rect"/>
        </p:spPr>
      </p:pic>
      <p:pic>
        <p:nvPicPr>
          <p:cNvPr id="2097162" name="图片 1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614535" y="3337560"/>
            <a:ext cx="4282811" cy="1554615"/>
          </a:xfrm>
          <a:prstGeom prst="rect"/>
        </p:spPr>
      </p:pic>
      <p:sp>
        <p:nvSpPr>
          <p:cNvPr id="1048628" name="矩形 14"/>
          <p:cNvSpPr/>
          <p:nvPr/>
        </p:nvSpPr>
        <p:spPr>
          <a:xfrm>
            <a:off x="2286000" y="3859045"/>
            <a:ext cx="1320800" cy="203200"/>
          </a:xfrm>
          <a:prstGeom prst="rect"/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29" name="矩形 15"/>
          <p:cNvSpPr/>
          <p:nvPr/>
        </p:nvSpPr>
        <p:spPr>
          <a:xfrm>
            <a:off x="2286000" y="5189457"/>
            <a:ext cx="1320800" cy="203200"/>
          </a:xfrm>
          <a:prstGeom prst="rect"/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 err="1"/>
              <a:t>PureT</a:t>
            </a:r>
            <a:r>
              <a:rPr altLang="zh-CN" dirty="0" kumimoji="1" lang="en-US"/>
              <a:t> </a:t>
            </a:r>
            <a:r>
              <a:rPr altLang="zh-CN" baseline="30000" dirty="0" kumimoji="1" lang="en-US"/>
              <a:t>[1]</a:t>
            </a:r>
            <a:endParaRPr altLang="en-US" baseline="30000" dirty="0" kumimoji="1" lang="zh-CN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8</a:t>
            </a:fld>
            <a:endParaRPr altLang="en-US" kumimoji="1" lang="zh-CN"/>
          </a:p>
        </p:txBody>
      </p:sp>
      <p:sp>
        <p:nvSpPr>
          <p:cNvPr id="1048635" name="文本框 5"/>
          <p:cNvSpPr txBox="1"/>
          <p:nvPr/>
        </p:nvSpPr>
        <p:spPr>
          <a:xfrm>
            <a:off x="1563623" y="6270536"/>
            <a:ext cx="8123301" cy="461665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 Y, Xu J, Sun Y. End-to-End Transformer Based Model for Image Captioning AAAI 2022</a:t>
            </a:r>
            <a:br>
              <a:rPr altLang="zh-CN" dirty="0" sz="1200" lang="en-US"/>
            </a:br>
            <a:endParaRPr altLang="en-US" dirty="0" sz="1200" kumimoji="1" lang="zh-CN"/>
          </a:p>
        </p:txBody>
      </p:sp>
      <p:pic>
        <p:nvPicPr>
          <p:cNvPr id="2097163" name="内容占位符 8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23186" y="1589381"/>
            <a:ext cx="10005927" cy="421422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dirty="0" kumimoji="1" lang="en-US" err="1"/>
              <a:t>PureT</a:t>
            </a:r>
            <a:r>
              <a:rPr altLang="zh-CN" baseline="30000" dirty="0" kumimoji="1" lang="en-US"/>
              <a:t>[1]</a:t>
            </a:r>
            <a:endParaRPr altLang="en-US" baseline="30000" dirty="0" kumimoji="1" lang="zh-CN"/>
          </a:p>
        </p:txBody>
      </p:sp>
      <p:sp>
        <p:nvSpPr>
          <p:cNvPr id="104864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F39F3F-B334-F74D-B07B-F117AC7D5759}" type="slidenum">
              <a:rPr altLang="en-US" kumimoji="1" lang="zh-CN" smtClean="0"/>
              <a:t>9</a:t>
            </a:fld>
            <a:endParaRPr altLang="en-US" kumimoji="1" lang="zh-CN"/>
          </a:p>
        </p:txBody>
      </p:sp>
      <p:sp>
        <p:nvSpPr>
          <p:cNvPr id="1048641" name="文本框 5"/>
          <p:cNvSpPr txBox="1"/>
          <p:nvPr/>
        </p:nvSpPr>
        <p:spPr>
          <a:xfrm>
            <a:off x="1563623" y="6270536"/>
            <a:ext cx="8123301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sz="1200" kumimoji="1" lang="en-US"/>
              <a:t>[1] </a:t>
            </a:r>
            <a:r>
              <a:rPr altLang="zh-CN" b="0" dirty="0" sz="1200" i="0" lang="en-US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 Y, Xu J, Sun Y. End-to-End Transformer Based Model for Image Captioning AAAI 2022</a:t>
            </a:r>
            <a:endParaRPr altLang="en-US" dirty="0" sz="1200" kumimoji="1" lang="zh-CN"/>
          </a:p>
        </p:txBody>
      </p:sp>
      <p:pic>
        <p:nvPicPr>
          <p:cNvPr id="2097164" name="内容占位符 9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17513" y="1555088"/>
            <a:ext cx="9617273" cy="4282811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Survey on Image Caption</dc:title>
  <dc:creator>Microsoft Office User</dc:creator>
  <cp:lastModifiedBy>高 敬淳</cp:lastModifiedBy>
  <dcterms:created xsi:type="dcterms:W3CDTF">2020-07-29T15:47:27Z</dcterms:created>
  <dcterms:modified xsi:type="dcterms:W3CDTF">2022-05-13T12:27:27Z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3db8a61a79694b23932038ff53f595a2</vt:lpwstr>
  </property>
</Properties>
</file>